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8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0000"/>
    <a:srgbClr val="000000"/>
    <a:srgbClr val="700000"/>
    <a:srgbClr val="480000"/>
    <a:srgbClr val="FFF3F3"/>
    <a:srgbClr val="FFE5E5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57" autoAdjust="0"/>
    <p:restoredTop sz="94658"/>
  </p:normalViewPr>
  <p:slideViewPr>
    <p:cSldViewPr snapToGrid="0">
      <p:cViewPr varScale="1">
        <p:scale>
          <a:sx n="106" d="100"/>
          <a:sy n="106" d="100"/>
        </p:scale>
        <p:origin x="896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8" name="Shape 28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70393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113192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358822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213335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284976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56812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831717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312486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810423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55500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872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Meer dan de helft van alle tumoren die in de schedel voorkomen is goedaardig (hypofyse, meningeoom). Hier vallen de metastasen dus niet onder</a:t>
            </a:r>
          </a:p>
          <a:p>
            <a:endParaRPr lang="nl-NL" dirty="0"/>
          </a:p>
          <a:p>
            <a:r>
              <a:rPr lang="nl-NL" dirty="0"/>
              <a:t>Gliomen</a:t>
            </a:r>
          </a:p>
          <a:p>
            <a:pPr marL="1143000" lvl="2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nl-NL" sz="1200" dirty="0"/>
              <a:t>Mannen vaker dan vrouwen (60% / 40%)</a:t>
            </a:r>
          </a:p>
          <a:p>
            <a:pPr marL="1143000" lvl="2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nl-NL" sz="1200" dirty="0"/>
              <a:t>Piek tussen 50</a:t>
            </a:r>
            <a:r>
              <a:rPr lang="nl-NL" sz="1200" baseline="30000" dirty="0"/>
              <a:t>e</a:t>
            </a:r>
            <a:r>
              <a:rPr lang="nl-NL" sz="1200" dirty="0"/>
              <a:t> en 75</a:t>
            </a:r>
            <a:r>
              <a:rPr lang="nl-NL" sz="1200" baseline="30000" dirty="0"/>
              <a:t>e</a:t>
            </a:r>
            <a:r>
              <a:rPr lang="nl-NL" sz="1200" dirty="0"/>
              <a:t> levensjaar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636443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960543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58375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57371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333068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73367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26443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79864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58117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41085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4686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365248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Gedragsverandering</a:t>
            </a:r>
            <a:r>
              <a:rPr lang="en-US" dirty="0"/>
              <a:t>, </a:t>
            </a:r>
            <a:r>
              <a:rPr lang="en-US" dirty="0" err="1"/>
              <a:t>ontremming</a:t>
            </a:r>
            <a:r>
              <a:rPr lang="en-US" dirty="0"/>
              <a:t>,</a:t>
            </a:r>
            <a:r>
              <a:rPr lang="en-US" baseline="0" dirty="0"/>
              <a:t> </a:t>
            </a:r>
            <a:r>
              <a:rPr lang="en-US" baseline="0" dirty="0" err="1"/>
              <a:t>besluiteloosheid</a:t>
            </a:r>
            <a:r>
              <a:rPr lang="en-US" baseline="0" dirty="0"/>
              <a:t>, </a:t>
            </a:r>
            <a:r>
              <a:rPr lang="en-US" baseline="0" dirty="0" err="1"/>
              <a:t>apathie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12653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ks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Titeltekst</a:t>
            </a:r>
          </a:p>
        </p:txBody>
      </p:sp>
      <p:sp>
        <p:nvSpPr>
          <p:cNvPr id="12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dia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Afbeelding 1" descr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" y="0"/>
            <a:ext cx="12188826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3" name="Afbeelding 4" descr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" y="0"/>
            <a:ext cx="121888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Titeltekst"/>
          <p:cNvSpPr txBox="1">
            <a:spLocks noGrp="1"/>
          </p:cNvSpPr>
          <p:nvPr>
            <p:ph type="title"/>
          </p:nvPr>
        </p:nvSpPr>
        <p:spPr>
          <a:xfrm>
            <a:off x="4991101" y="390525"/>
            <a:ext cx="6515101" cy="20701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95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objec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Afbeelding 1" descr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" y="0"/>
            <a:ext cx="121888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Titeltekst"/>
          <p:cNvSpPr txBox="1">
            <a:spLocks noGrp="1"/>
          </p:cNvSpPr>
          <p:nvPr>
            <p:ph type="title"/>
          </p:nvPr>
        </p:nvSpPr>
        <p:spPr>
          <a:xfrm>
            <a:off x="329551" y="0"/>
            <a:ext cx="11548319" cy="113188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104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314169" y="1385628"/>
            <a:ext cx="11563701" cy="4744585"/>
          </a:xfrm>
          <a:prstGeom prst="rect">
            <a:avLst/>
          </a:prstGeom>
        </p:spPr>
        <p:txBody>
          <a:bodyPr lIns="0" tIns="0" rIns="0" bIns="0"/>
          <a:lstStyle>
            <a:lvl1pPr marL="290513" indent="-290513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 marL="814122" indent="-409310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 marL="1270000" indent="-400050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–"/>
              <a:defRPr>
                <a:latin typeface="Arial"/>
                <a:ea typeface="Arial"/>
                <a:cs typeface="Arial"/>
                <a:sym typeface="Arial"/>
              </a:defRPr>
            </a:lvl3pPr>
            <a:lvl4pPr marL="1595702" indent="-268552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 marL="1938338" indent="-266700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05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eko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Afbeelding 1" descr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" y="0"/>
            <a:ext cx="121888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Titeltekst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1" cy="1362076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100000"/>
              </a:lnSpc>
              <a:defRPr sz="4000" b="1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114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963084" y="2906713"/>
            <a:ext cx="10363201" cy="1500188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90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lnSpc>
                <a:spcPct val="100000"/>
              </a:lnSpc>
              <a:spcBef>
                <a:spcPts val="90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lnSpc>
                <a:spcPct val="100000"/>
              </a:lnSpc>
              <a:spcBef>
                <a:spcPts val="90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lnSpc>
                <a:spcPct val="100000"/>
              </a:lnSpc>
              <a:spcBef>
                <a:spcPts val="90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lnSpc>
                <a:spcPct val="100000"/>
              </a:lnSpc>
              <a:spcBef>
                <a:spcPts val="90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15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houd van twe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Afbeelding 1" descr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" y="0"/>
            <a:ext cx="121888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Titeltekst"/>
          <p:cNvSpPr txBox="1">
            <a:spLocks noGrp="1"/>
          </p:cNvSpPr>
          <p:nvPr>
            <p:ph type="title"/>
          </p:nvPr>
        </p:nvSpPr>
        <p:spPr>
          <a:xfrm>
            <a:off x="450850" y="190500"/>
            <a:ext cx="11355389" cy="94138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124" name="Hoofdtekst - niveau één…"/>
          <p:cNvSpPr txBox="1">
            <a:spLocks noGrp="1"/>
          </p:cNvSpPr>
          <p:nvPr>
            <p:ph type="body" sz="half" idx="1"/>
          </p:nvPr>
        </p:nvSpPr>
        <p:spPr>
          <a:xfrm>
            <a:off x="510117" y="1525587"/>
            <a:ext cx="5530850" cy="4418014"/>
          </a:xfrm>
          <a:prstGeom prst="rect">
            <a:avLst/>
          </a:prstGeom>
        </p:spPr>
        <p:txBody>
          <a:bodyPr lIns="0" tIns="0" rIns="0" bIns="0"/>
          <a:lstStyle>
            <a:lvl1pPr marL="290513" indent="-290513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 marL="814122" indent="-409310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 marL="1350010" indent="-480060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–"/>
              <a:defRPr>
                <a:latin typeface="Arial"/>
                <a:ea typeface="Arial"/>
                <a:cs typeface="Arial"/>
                <a:sym typeface="Arial"/>
              </a:defRPr>
            </a:lvl3pPr>
            <a:lvl4pPr marL="1685220" indent="-358070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 marL="2027238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25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gelijking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Afbeelding 1" descr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" y="0"/>
            <a:ext cx="121888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Titeltekst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134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609600" y="1535112"/>
            <a:ext cx="5386917" cy="63976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1100"/>
              </a:spcBef>
              <a:buSzTx/>
              <a:buFont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lnSpc>
                <a:spcPct val="100000"/>
              </a:lnSpc>
              <a:spcBef>
                <a:spcPts val="1100"/>
              </a:spcBef>
              <a:buSzTx/>
              <a:buFont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lnSpc>
                <a:spcPct val="100000"/>
              </a:lnSpc>
              <a:spcBef>
                <a:spcPts val="1100"/>
              </a:spcBef>
              <a:buSzTx/>
              <a:buFont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lnSpc>
                <a:spcPct val="100000"/>
              </a:lnSpc>
              <a:spcBef>
                <a:spcPts val="1100"/>
              </a:spcBef>
              <a:buSzTx/>
              <a:buFont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lnSpc>
                <a:spcPct val="100000"/>
              </a:lnSpc>
              <a:spcBef>
                <a:spcPts val="1100"/>
              </a:spcBef>
              <a:buSzTx/>
              <a:buFont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35" name="Tijdelijke aanduiding voor tekst 4"/>
          <p:cNvSpPr>
            <a:spLocks noGrp="1"/>
          </p:cNvSpPr>
          <p:nvPr>
            <p:ph type="body" sz="quarter" idx="21"/>
          </p:nvPr>
        </p:nvSpPr>
        <p:spPr>
          <a:xfrm>
            <a:off x="6193368" y="1535112"/>
            <a:ext cx="5389034" cy="639763"/>
          </a:xfrm>
          <a:prstGeom prst="rect">
            <a:avLst/>
          </a:prstGeom>
        </p:spPr>
        <p:txBody>
          <a:bodyPr lIns="0" tIns="0" rIns="0" bIns="0" anchor="b"/>
          <a:lstStyle/>
          <a:p>
            <a:pPr marL="0" indent="0">
              <a:lnSpc>
                <a:spcPct val="100000"/>
              </a:lnSpc>
              <a:spcBef>
                <a:spcPts val="1100"/>
              </a:spcBef>
              <a:buSzTx/>
              <a:buFont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36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lleen tite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Afbeelding 1" descr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" y="0"/>
            <a:ext cx="121888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Titeltekst"/>
          <p:cNvSpPr txBox="1">
            <a:spLocks noGrp="1"/>
          </p:cNvSpPr>
          <p:nvPr>
            <p:ph type="title"/>
          </p:nvPr>
        </p:nvSpPr>
        <p:spPr>
          <a:xfrm>
            <a:off x="450850" y="190500"/>
            <a:ext cx="11355389" cy="94138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145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g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Afbeelding 1" descr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" y="0"/>
            <a:ext cx="121888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houd met bijschrif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Afbeelding 1" descr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" y="0"/>
            <a:ext cx="121888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Titeltekst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2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162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4766733" y="273050"/>
            <a:ext cx="6815667" cy="5853114"/>
          </a:xfrm>
          <a:prstGeom prst="rect">
            <a:avLst/>
          </a:prstGeom>
        </p:spPr>
        <p:txBody>
          <a:bodyPr lIns="0" tIns="0" rIns="0" bIns="0"/>
          <a:lstStyle>
            <a:lvl1pPr marL="290513" indent="-290513">
              <a:lnSpc>
                <a:spcPct val="100000"/>
              </a:lnSpc>
              <a:spcBef>
                <a:spcPts val="1500"/>
              </a:spcBef>
              <a:buClr>
                <a:srgbClr val="006DB2"/>
              </a:buClr>
              <a:buFontTx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marL="805769" indent="-400957">
              <a:lnSpc>
                <a:spcPct val="100000"/>
              </a:lnSpc>
              <a:spcBef>
                <a:spcPts val="1500"/>
              </a:spcBef>
              <a:buClr>
                <a:srgbClr val="006DB2"/>
              </a:buClr>
              <a:buFontTx/>
              <a:buChar char="–"/>
              <a:defRPr sz="3200">
                <a:latin typeface="Arial"/>
                <a:ea typeface="Arial"/>
                <a:cs typeface="Arial"/>
                <a:sym typeface="Arial"/>
              </a:defRPr>
            </a:lvl2pPr>
            <a:lvl3pPr marL="1327150" indent="-457200">
              <a:lnSpc>
                <a:spcPct val="100000"/>
              </a:lnSpc>
              <a:spcBef>
                <a:spcPts val="1500"/>
              </a:spcBef>
              <a:buClr>
                <a:srgbClr val="006DB2"/>
              </a:buClr>
              <a:buFontTx/>
              <a:buChar char="–"/>
              <a:defRPr sz="3200">
                <a:latin typeface="Arial"/>
                <a:ea typeface="Arial"/>
                <a:cs typeface="Arial"/>
                <a:sym typeface="Arial"/>
              </a:defRPr>
            </a:lvl3pPr>
            <a:lvl4pPr marL="1695450" indent="-368300">
              <a:lnSpc>
                <a:spcPct val="100000"/>
              </a:lnSpc>
              <a:spcBef>
                <a:spcPts val="1500"/>
              </a:spcBef>
              <a:buClr>
                <a:srgbClr val="006DB2"/>
              </a:buClr>
              <a:buFontTx/>
              <a:defRPr sz="3200">
                <a:latin typeface="Arial"/>
                <a:ea typeface="Arial"/>
                <a:cs typeface="Arial"/>
                <a:sym typeface="Arial"/>
              </a:defRPr>
            </a:lvl4pPr>
            <a:lvl5pPr marL="2037398" indent="-365760">
              <a:lnSpc>
                <a:spcPct val="100000"/>
              </a:lnSpc>
              <a:spcBef>
                <a:spcPts val="1500"/>
              </a:spcBef>
              <a:buClr>
                <a:srgbClr val="006DB2"/>
              </a:buClr>
              <a:buFontTx/>
              <a:defRPr sz="32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63" name="Tijdelijke aanduiding voor tekst 3"/>
          <p:cNvSpPr>
            <a:spLocks noGrp="1"/>
          </p:cNvSpPr>
          <p:nvPr>
            <p:ph type="body" sz="half" idx="21"/>
          </p:nvPr>
        </p:nvSpPr>
        <p:spPr>
          <a:xfrm>
            <a:off x="609600" y="1435101"/>
            <a:ext cx="4011085" cy="4691063"/>
          </a:xfrm>
          <a:prstGeom prst="rect">
            <a:avLst/>
          </a:prstGeom>
        </p:spPr>
        <p:txBody>
          <a:bodyPr lIns="0" tIns="0" rIns="0" bIns="0"/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6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fbeelding met bijschrif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Afbeelding 1" descr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" y="0"/>
            <a:ext cx="121888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Titeltekst"/>
          <p:cNvSpPr txBox="1">
            <a:spLocks noGrp="1"/>
          </p:cNvSpPr>
          <p:nvPr>
            <p:ph type="title"/>
          </p:nvPr>
        </p:nvSpPr>
        <p:spPr>
          <a:xfrm>
            <a:off x="2389716" y="4800600"/>
            <a:ext cx="7315201" cy="566738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2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173" name="Tijdelijke aanduiding voor afbeelding 2"/>
          <p:cNvSpPr>
            <a:spLocks noGrp="1"/>
          </p:cNvSpPr>
          <p:nvPr>
            <p:ph type="pic" sz="half" idx="21"/>
          </p:nvPr>
        </p:nvSpPr>
        <p:spPr>
          <a:xfrm>
            <a:off x="2389716" y="612775"/>
            <a:ext cx="73152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74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2389716" y="5367337"/>
            <a:ext cx="7315201" cy="8048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75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Verticale titel en teks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Afbeelding 1" descr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" y="0"/>
            <a:ext cx="12188826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Afbeelding 4" descr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" y="0"/>
            <a:ext cx="121888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21" name="Hoofdtekst - niveau éé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2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Afbeelding 4" descr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" y="0"/>
            <a:ext cx="121888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Titeltekst"/>
          <p:cNvSpPr txBox="1">
            <a:spLocks noGrp="1"/>
          </p:cNvSpPr>
          <p:nvPr>
            <p:ph type="title"/>
          </p:nvPr>
        </p:nvSpPr>
        <p:spPr>
          <a:xfrm>
            <a:off x="4991101" y="390525"/>
            <a:ext cx="6515101" cy="20701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193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Afbeelding 1" descr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" y="0"/>
            <a:ext cx="121888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Titeltekst"/>
          <p:cNvSpPr txBox="1">
            <a:spLocks noGrp="1"/>
          </p:cNvSpPr>
          <p:nvPr>
            <p:ph type="title"/>
          </p:nvPr>
        </p:nvSpPr>
        <p:spPr>
          <a:xfrm>
            <a:off x="329551" y="0"/>
            <a:ext cx="11548319" cy="113188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202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314169" y="1385628"/>
            <a:ext cx="11563701" cy="4744585"/>
          </a:xfrm>
          <a:prstGeom prst="rect">
            <a:avLst/>
          </a:prstGeom>
        </p:spPr>
        <p:txBody>
          <a:bodyPr lIns="0" tIns="0" rIns="0" bIns="0"/>
          <a:lstStyle>
            <a:lvl1pPr marL="290513" indent="-290513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 marL="814122" indent="-409310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 marL="1270000" indent="-400050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–"/>
              <a:defRPr>
                <a:latin typeface="Arial"/>
                <a:ea typeface="Arial"/>
                <a:cs typeface="Arial"/>
                <a:sym typeface="Arial"/>
              </a:defRPr>
            </a:lvl3pPr>
            <a:lvl4pPr marL="1595702" indent="-268552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 marL="1938338" indent="-266700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203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Afbeelding 1" descr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" y="0"/>
            <a:ext cx="121888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Titeltekst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1" cy="1362076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100000"/>
              </a:lnSpc>
              <a:defRPr sz="4000" b="1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212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963084" y="2906713"/>
            <a:ext cx="10363201" cy="1500188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90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lnSpc>
                <a:spcPct val="100000"/>
              </a:lnSpc>
              <a:spcBef>
                <a:spcPts val="90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lnSpc>
                <a:spcPct val="100000"/>
              </a:lnSpc>
              <a:spcBef>
                <a:spcPts val="90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lnSpc>
                <a:spcPct val="100000"/>
              </a:lnSpc>
              <a:spcBef>
                <a:spcPts val="90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lnSpc>
                <a:spcPct val="100000"/>
              </a:lnSpc>
              <a:spcBef>
                <a:spcPts val="90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213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Afbeelding 1" descr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" y="0"/>
            <a:ext cx="121888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Titeltekst"/>
          <p:cNvSpPr txBox="1">
            <a:spLocks noGrp="1"/>
          </p:cNvSpPr>
          <p:nvPr>
            <p:ph type="title"/>
          </p:nvPr>
        </p:nvSpPr>
        <p:spPr>
          <a:xfrm>
            <a:off x="450850" y="190500"/>
            <a:ext cx="11355389" cy="94138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222" name="Hoofdtekst - niveau één…"/>
          <p:cNvSpPr txBox="1">
            <a:spLocks noGrp="1"/>
          </p:cNvSpPr>
          <p:nvPr>
            <p:ph type="body" sz="half" idx="1"/>
          </p:nvPr>
        </p:nvSpPr>
        <p:spPr>
          <a:xfrm>
            <a:off x="510117" y="1525587"/>
            <a:ext cx="5530850" cy="4418014"/>
          </a:xfrm>
          <a:prstGeom prst="rect">
            <a:avLst/>
          </a:prstGeom>
        </p:spPr>
        <p:txBody>
          <a:bodyPr lIns="0" tIns="0" rIns="0" bIns="0"/>
          <a:lstStyle>
            <a:lvl1pPr marL="290513" indent="-290513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 marL="814122" indent="-409310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 marL="1350010" indent="-480060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–"/>
              <a:defRPr>
                <a:latin typeface="Arial"/>
                <a:ea typeface="Arial"/>
                <a:cs typeface="Arial"/>
                <a:sym typeface="Arial"/>
              </a:defRPr>
            </a:lvl3pPr>
            <a:lvl4pPr marL="1685220" indent="-358070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 marL="2027238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223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Afbeelding 1" descr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" y="0"/>
            <a:ext cx="121888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Titeltekst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232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609600" y="1535112"/>
            <a:ext cx="5386917" cy="63976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1100"/>
              </a:spcBef>
              <a:buSzTx/>
              <a:buFont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lnSpc>
                <a:spcPct val="100000"/>
              </a:lnSpc>
              <a:spcBef>
                <a:spcPts val="1100"/>
              </a:spcBef>
              <a:buSzTx/>
              <a:buFont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lnSpc>
                <a:spcPct val="100000"/>
              </a:lnSpc>
              <a:spcBef>
                <a:spcPts val="1100"/>
              </a:spcBef>
              <a:buSzTx/>
              <a:buFont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lnSpc>
                <a:spcPct val="100000"/>
              </a:lnSpc>
              <a:spcBef>
                <a:spcPts val="1100"/>
              </a:spcBef>
              <a:buSzTx/>
              <a:buFont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lnSpc>
                <a:spcPct val="100000"/>
              </a:lnSpc>
              <a:spcBef>
                <a:spcPts val="1100"/>
              </a:spcBef>
              <a:buSzTx/>
              <a:buFont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233" name="Tijdelijke aanduiding voor tekst 4"/>
          <p:cNvSpPr>
            <a:spLocks noGrp="1"/>
          </p:cNvSpPr>
          <p:nvPr>
            <p:ph type="body" sz="quarter" idx="21"/>
          </p:nvPr>
        </p:nvSpPr>
        <p:spPr>
          <a:xfrm>
            <a:off x="6193368" y="1535112"/>
            <a:ext cx="5389034" cy="639763"/>
          </a:xfrm>
          <a:prstGeom prst="rect">
            <a:avLst/>
          </a:prstGeom>
        </p:spPr>
        <p:txBody>
          <a:bodyPr lIns="0" tIns="0" rIns="0" bIns="0" anchor="b"/>
          <a:lstStyle/>
          <a:p>
            <a:pPr marL="0" indent="0">
              <a:lnSpc>
                <a:spcPct val="100000"/>
              </a:lnSpc>
              <a:spcBef>
                <a:spcPts val="1100"/>
              </a:spcBef>
              <a:buSzTx/>
              <a:buFont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3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Afbeelding 1" descr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" y="0"/>
            <a:ext cx="121888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42" name="Titeltekst"/>
          <p:cNvSpPr txBox="1">
            <a:spLocks noGrp="1"/>
          </p:cNvSpPr>
          <p:nvPr>
            <p:ph type="title"/>
          </p:nvPr>
        </p:nvSpPr>
        <p:spPr>
          <a:xfrm>
            <a:off x="450850" y="190500"/>
            <a:ext cx="11355389" cy="94138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243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Afbeelding 1" descr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" y="0"/>
            <a:ext cx="121888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Afbeelding 1" descr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" y="0"/>
            <a:ext cx="121888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59" name="Titeltekst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2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260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4766733" y="273050"/>
            <a:ext cx="6815667" cy="5853114"/>
          </a:xfrm>
          <a:prstGeom prst="rect">
            <a:avLst/>
          </a:prstGeom>
        </p:spPr>
        <p:txBody>
          <a:bodyPr lIns="0" tIns="0" rIns="0" bIns="0"/>
          <a:lstStyle>
            <a:lvl1pPr marL="290513" indent="-290513">
              <a:lnSpc>
                <a:spcPct val="100000"/>
              </a:lnSpc>
              <a:spcBef>
                <a:spcPts val="1500"/>
              </a:spcBef>
              <a:buClr>
                <a:srgbClr val="006DB2"/>
              </a:buClr>
              <a:buFontTx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marL="805769" indent="-400957">
              <a:lnSpc>
                <a:spcPct val="100000"/>
              </a:lnSpc>
              <a:spcBef>
                <a:spcPts val="1500"/>
              </a:spcBef>
              <a:buClr>
                <a:srgbClr val="006DB2"/>
              </a:buClr>
              <a:buFontTx/>
              <a:buChar char="–"/>
              <a:defRPr sz="3200">
                <a:latin typeface="Arial"/>
                <a:ea typeface="Arial"/>
                <a:cs typeface="Arial"/>
                <a:sym typeface="Arial"/>
              </a:defRPr>
            </a:lvl2pPr>
            <a:lvl3pPr marL="1327150" indent="-457200">
              <a:lnSpc>
                <a:spcPct val="100000"/>
              </a:lnSpc>
              <a:spcBef>
                <a:spcPts val="1500"/>
              </a:spcBef>
              <a:buClr>
                <a:srgbClr val="006DB2"/>
              </a:buClr>
              <a:buFontTx/>
              <a:buChar char="–"/>
              <a:defRPr sz="3200">
                <a:latin typeface="Arial"/>
                <a:ea typeface="Arial"/>
                <a:cs typeface="Arial"/>
                <a:sym typeface="Arial"/>
              </a:defRPr>
            </a:lvl3pPr>
            <a:lvl4pPr marL="1695450" indent="-368300">
              <a:lnSpc>
                <a:spcPct val="100000"/>
              </a:lnSpc>
              <a:spcBef>
                <a:spcPts val="1500"/>
              </a:spcBef>
              <a:buClr>
                <a:srgbClr val="006DB2"/>
              </a:buClr>
              <a:buFontTx/>
              <a:defRPr sz="3200">
                <a:latin typeface="Arial"/>
                <a:ea typeface="Arial"/>
                <a:cs typeface="Arial"/>
                <a:sym typeface="Arial"/>
              </a:defRPr>
            </a:lvl4pPr>
            <a:lvl5pPr marL="2037398" indent="-365760">
              <a:lnSpc>
                <a:spcPct val="100000"/>
              </a:lnSpc>
              <a:spcBef>
                <a:spcPts val="1500"/>
              </a:spcBef>
              <a:buClr>
                <a:srgbClr val="006DB2"/>
              </a:buClr>
              <a:buFontTx/>
              <a:defRPr sz="32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261" name="Tijdelijke aanduiding voor tekst 3"/>
          <p:cNvSpPr>
            <a:spLocks noGrp="1"/>
          </p:cNvSpPr>
          <p:nvPr>
            <p:ph type="body" sz="half" idx="21"/>
          </p:nvPr>
        </p:nvSpPr>
        <p:spPr>
          <a:xfrm>
            <a:off x="609600" y="1435101"/>
            <a:ext cx="4011085" cy="4691063"/>
          </a:xfrm>
          <a:prstGeom prst="rect">
            <a:avLst/>
          </a:prstGeom>
        </p:spPr>
        <p:txBody>
          <a:bodyPr lIns="0" tIns="0" rIns="0" bIns="0"/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62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Afbeelding 1" descr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" y="0"/>
            <a:ext cx="121888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70" name="Titeltekst"/>
          <p:cNvSpPr txBox="1">
            <a:spLocks noGrp="1"/>
          </p:cNvSpPr>
          <p:nvPr>
            <p:ph type="title"/>
          </p:nvPr>
        </p:nvSpPr>
        <p:spPr>
          <a:xfrm>
            <a:off x="2389716" y="4800600"/>
            <a:ext cx="7315201" cy="566738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2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271" name="Tijdelijke aanduiding voor afbeelding 2"/>
          <p:cNvSpPr>
            <a:spLocks noGrp="1"/>
          </p:cNvSpPr>
          <p:nvPr>
            <p:ph type="pic" sz="half" idx="21"/>
          </p:nvPr>
        </p:nvSpPr>
        <p:spPr>
          <a:xfrm>
            <a:off x="2389716" y="612775"/>
            <a:ext cx="73152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72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2389716" y="5367337"/>
            <a:ext cx="7315201" cy="8048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273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Afbeelding 4" descr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" y="0"/>
            <a:ext cx="121888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81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teks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Titeltekst</a:t>
            </a:r>
          </a:p>
        </p:txBody>
      </p:sp>
      <p:sp>
        <p:nvSpPr>
          <p:cNvPr id="30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31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39" name="Hoofdtekst - niveau één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elteks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48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9" name="Tijdelijke aanduiding voor tekst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58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elteks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Titeltekst</a:t>
            </a:r>
          </a:p>
        </p:txBody>
      </p:sp>
      <p:sp>
        <p:nvSpPr>
          <p:cNvPr id="73" name="Hoofdtekst - niveau één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74" name="Tijdelijke aanduiding voor tekst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elteks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Titeltekst</a:t>
            </a:r>
          </a:p>
        </p:txBody>
      </p:sp>
      <p:sp>
        <p:nvSpPr>
          <p:cNvPr id="83" name="Tijdelijke aanduiding voor afbeelding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8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ks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Titeltekst</a:t>
            </a:r>
          </a:p>
        </p:txBody>
      </p:sp>
      <p:sp>
        <p:nvSpPr>
          <p:cNvPr id="3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04292"/>
            <a:ext cx="258624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2026_template publieksdag_01.jpg" descr="2026_template publieksdag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91" name="Rectangle 2"/>
          <p:cNvSpPr txBox="1"/>
          <p:nvPr/>
        </p:nvSpPr>
        <p:spPr>
          <a:xfrm>
            <a:off x="3898900" y="3619500"/>
            <a:ext cx="6664960" cy="56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>
              <a:defRPr sz="3000">
                <a:solidFill>
                  <a:srgbClr val="FFFFFF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lvl1pPr>
          </a:lstStyle>
          <a:p>
            <a:r>
              <a:t>Zaterdag 21 maart 2026</a:t>
            </a:r>
          </a:p>
        </p:txBody>
      </p:sp>
    </p:spTree>
    <p:extLst>
      <p:ext uri="{BB962C8B-B14F-4D97-AF65-F5344CB8AC3E}">
        <p14:creationId xmlns:p14="http://schemas.microsoft.com/office/powerpoint/2010/main" val="2141889555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2025_template publieksdag_02.jpg" descr="2025_template publieksdag_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04" name="Wijzig tekst: klik 2x"/>
          <p:cNvSpPr txBox="1">
            <a:spLocks noGrp="1"/>
          </p:cNvSpPr>
          <p:nvPr>
            <p:ph type="title" idx="4294967295"/>
          </p:nvPr>
        </p:nvSpPr>
        <p:spPr>
          <a:xfrm>
            <a:off x="381000" y="0"/>
            <a:ext cx="10668000" cy="113188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lnSpc>
                <a:spcPct val="100000"/>
              </a:lnSpc>
              <a:defRPr sz="3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lang="en-US" sz="3600" dirty="0" err="1"/>
              <a:t>Hoofdpijn</a:t>
            </a:r>
            <a:endParaRPr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73611" y="5891077"/>
            <a:ext cx="1881433" cy="801278"/>
          </a:xfrm>
          <a:prstGeom prst="rect">
            <a:avLst/>
          </a:prstGeom>
          <a:solidFill>
            <a:srgbClr val="FFF3F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6" name="Wijzig tekst: klik 2x"/>
          <p:cNvSpPr txBox="1">
            <a:spLocks/>
          </p:cNvSpPr>
          <p:nvPr/>
        </p:nvSpPr>
        <p:spPr>
          <a:xfrm>
            <a:off x="381000" y="1541530"/>
            <a:ext cx="8750879" cy="5621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290513" indent="-290513" hangingPunct="1"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en-US" sz="24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30%</a:t>
            </a:r>
          </a:p>
          <a:p>
            <a:pPr marL="290513" indent="-290513" hangingPunct="1"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en-US" sz="24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door </a:t>
            </a:r>
            <a:r>
              <a:rPr lang="en-US" sz="24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verhoogde</a:t>
            </a:r>
            <a:r>
              <a:rPr lang="en-US" sz="24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</a:t>
            </a:r>
            <a:r>
              <a:rPr lang="en-US" sz="24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druk</a:t>
            </a:r>
            <a:r>
              <a:rPr lang="en-US" sz="24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in hoofd</a:t>
            </a:r>
          </a:p>
          <a:p>
            <a:pPr marL="290513" indent="-290513" hangingPunct="1"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en-US" sz="24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zelden</a:t>
            </a:r>
            <a:r>
              <a:rPr lang="en-US" sz="24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</a:t>
            </a:r>
            <a:r>
              <a:rPr lang="en-US" sz="24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enige</a:t>
            </a:r>
            <a:r>
              <a:rPr lang="en-US" sz="24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</a:t>
            </a:r>
            <a:r>
              <a:rPr lang="en-US" sz="24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symptoom</a:t>
            </a:r>
            <a:r>
              <a:rPr lang="en-US" sz="24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van </a:t>
            </a:r>
            <a:r>
              <a:rPr lang="en-US" sz="24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hersentumor</a:t>
            </a:r>
            <a:endParaRPr lang="en-US" sz="2400" dirty="0">
              <a:solidFill>
                <a:srgbClr val="75212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290513" indent="-290513" hangingPunct="1">
              <a:lnSpc>
                <a:spcPct val="50000"/>
              </a:lnSpc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endParaRPr lang="en-US" sz="2400" dirty="0">
              <a:solidFill>
                <a:srgbClr val="75212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290513" indent="-290513" hangingPunct="1">
              <a:lnSpc>
                <a:spcPct val="50000"/>
              </a:lnSpc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en-US" sz="24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vaak</a:t>
            </a:r>
            <a:r>
              <a:rPr lang="en-US" sz="24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</a:t>
            </a:r>
            <a:r>
              <a:rPr lang="en-US" sz="24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ook</a:t>
            </a:r>
            <a:r>
              <a:rPr lang="en-US" sz="24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: </a:t>
            </a:r>
          </a:p>
          <a:p>
            <a:pPr marL="785813" lvl="1" indent="-290513" hangingPunct="1"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en-US" sz="22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epilepsie</a:t>
            </a:r>
            <a:endParaRPr lang="en-US" sz="2200" dirty="0">
              <a:solidFill>
                <a:srgbClr val="75212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785813" lvl="1" indent="-290513" hangingPunct="1"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en-US" sz="22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neurologische</a:t>
            </a:r>
            <a:r>
              <a:rPr lang="en-US" sz="22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</a:t>
            </a:r>
            <a:r>
              <a:rPr lang="en-US" sz="22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uitvalsverschijnselen</a:t>
            </a:r>
            <a:r>
              <a:rPr lang="en-US" sz="22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</a:t>
            </a:r>
            <a:r>
              <a:rPr lang="en-US" sz="22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bijv</a:t>
            </a:r>
            <a:r>
              <a:rPr lang="en-US" sz="22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.:</a:t>
            </a:r>
          </a:p>
          <a:p>
            <a:pPr marL="1296352" lvl="2" indent="-290513" hangingPunct="1"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en-US" sz="22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karakterveranderingen</a:t>
            </a:r>
            <a:r>
              <a:rPr lang="en-US" sz="22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</a:t>
            </a:r>
          </a:p>
          <a:p>
            <a:pPr marL="1296352" lvl="2" indent="-290513" hangingPunct="1"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en-US" sz="22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geheugenproblemen</a:t>
            </a:r>
            <a:endParaRPr lang="en-US" sz="2200" dirty="0">
              <a:solidFill>
                <a:srgbClr val="75212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1296352" lvl="2" indent="-290513" hangingPunct="1"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en-US" sz="22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moeite</a:t>
            </a:r>
            <a:r>
              <a:rPr lang="en-US" sz="22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met </a:t>
            </a:r>
            <a:r>
              <a:rPr lang="en-US" sz="22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vinden</a:t>
            </a:r>
            <a:r>
              <a:rPr lang="en-US" sz="22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van </a:t>
            </a:r>
            <a:r>
              <a:rPr lang="en-US" sz="22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woorden</a:t>
            </a:r>
            <a:r>
              <a:rPr lang="en-US" sz="22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</a:t>
            </a:r>
          </a:p>
          <a:p>
            <a:pPr marL="1296352" lvl="2" indent="-290513" hangingPunct="1"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en-US" sz="22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verlamming</a:t>
            </a:r>
            <a:r>
              <a:rPr lang="en-US" sz="22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of </a:t>
            </a:r>
            <a:r>
              <a:rPr lang="en-US" sz="22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doof</a:t>
            </a:r>
            <a:r>
              <a:rPr lang="en-US" sz="22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</a:t>
            </a:r>
            <a:r>
              <a:rPr lang="en-US" sz="22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gevoel</a:t>
            </a:r>
            <a:r>
              <a:rPr lang="en-US" sz="22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van arm </a:t>
            </a:r>
            <a:r>
              <a:rPr lang="en-US" sz="22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en</a:t>
            </a:r>
            <a:r>
              <a:rPr lang="en-US" sz="22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/of been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8352" y="1605538"/>
            <a:ext cx="2229015" cy="2289806"/>
          </a:xfrm>
          <a:prstGeom prst="rect">
            <a:avLst/>
          </a:prstGeom>
        </p:spPr>
      </p:pic>
      <p:pic>
        <p:nvPicPr>
          <p:cNvPr id="11266" name="Picture 2" descr="https://static.vecteezy.com/ti/gratis-vector/t2/7680578-verminderde-concentratie-en-geheugen-concept-geheugenstoornis-gevolgen-van-covid-19-handgetekende-illustratie-vector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" t="21813" r="-1247" b="-1870"/>
          <a:stretch/>
        </p:blipFill>
        <p:spPr bwMode="auto">
          <a:xfrm>
            <a:off x="8090579" y="4484499"/>
            <a:ext cx="2358088" cy="188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64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2025_template publieksdag_02.jpg" descr="2025_template publieksdag_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04" name="Wijzig tekst: klik 2x"/>
          <p:cNvSpPr txBox="1">
            <a:spLocks noGrp="1"/>
          </p:cNvSpPr>
          <p:nvPr>
            <p:ph type="title" idx="4294967295"/>
          </p:nvPr>
        </p:nvSpPr>
        <p:spPr>
          <a:xfrm>
            <a:off x="381000" y="0"/>
            <a:ext cx="10668000" cy="113188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lnSpc>
                <a:spcPct val="100000"/>
              </a:lnSpc>
              <a:defRPr sz="3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lang="en-US" sz="3600" dirty="0"/>
              <a:t>Type </a:t>
            </a:r>
            <a:r>
              <a:rPr lang="en-US" sz="3600" dirty="0" err="1"/>
              <a:t>klachten</a:t>
            </a:r>
            <a:r>
              <a:rPr lang="en-US" sz="3600" dirty="0"/>
              <a:t> </a:t>
            </a:r>
            <a:r>
              <a:rPr lang="en-US" sz="3600" dirty="0" err="1"/>
              <a:t>bepaald</a:t>
            </a:r>
            <a:r>
              <a:rPr lang="en-US" sz="3600" dirty="0"/>
              <a:t> door </a:t>
            </a:r>
            <a:r>
              <a:rPr lang="en-US" sz="3600" dirty="0" err="1"/>
              <a:t>hersengebied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73611" y="5891077"/>
            <a:ext cx="1881433" cy="801278"/>
          </a:xfrm>
          <a:prstGeom prst="rect">
            <a:avLst/>
          </a:prstGeom>
          <a:solidFill>
            <a:srgbClr val="FFF3F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3045" y="1571648"/>
            <a:ext cx="6654530" cy="47693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55044" y="1647998"/>
            <a:ext cx="1709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5DD5FF"/>
                </a:solidFill>
                <a:latin typeface="Montserrat ExtraLight"/>
              </a:rPr>
              <a:t>frontaal</a:t>
            </a:r>
            <a:r>
              <a:rPr lang="en-US" sz="2000" dirty="0">
                <a:solidFill>
                  <a:srgbClr val="5DD5FF"/>
                </a:solidFill>
                <a:latin typeface="Montserrat ExtraLight"/>
              </a:rPr>
              <a:t> </a:t>
            </a:r>
            <a:r>
              <a:rPr lang="en-US" sz="2000" dirty="0" err="1">
                <a:solidFill>
                  <a:srgbClr val="5DD5FF"/>
                </a:solidFill>
                <a:latin typeface="Montserrat ExtraLight"/>
              </a:rPr>
              <a:t>kwab</a:t>
            </a:r>
            <a:endParaRPr lang="nl-NL" sz="2000" dirty="0">
              <a:solidFill>
                <a:srgbClr val="5DD5FF"/>
              </a:solidFill>
              <a:latin typeface="Montserrat Extra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41175" y="1769374"/>
            <a:ext cx="18389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chemeClr val="accent4"/>
                </a:solidFill>
                <a:latin typeface="Montserrat ExtraLight"/>
              </a:rPr>
              <a:t>parietaal</a:t>
            </a:r>
            <a:r>
              <a:rPr lang="en-US" sz="2000" dirty="0">
                <a:solidFill>
                  <a:schemeClr val="accent4"/>
                </a:solidFill>
                <a:latin typeface="Montserrat ExtraLight"/>
              </a:rPr>
              <a:t> </a:t>
            </a:r>
            <a:r>
              <a:rPr lang="en-US" sz="2000" dirty="0" err="1">
                <a:solidFill>
                  <a:schemeClr val="accent4"/>
                </a:solidFill>
                <a:latin typeface="Montserrat ExtraLight"/>
              </a:rPr>
              <a:t>kwab</a:t>
            </a:r>
            <a:endParaRPr lang="nl-NL" sz="2000" dirty="0">
              <a:solidFill>
                <a:schemeClr val="accent4"/>
              </a:solidFill>
              <a:latin typeface="Montserrat ExtraLigh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3330" y="3772839"/>
            <a:ext cx="21283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EAAAA">
                    <a:lumMod val="75000"/>
                  </a:srgbClr>
                </a:solidFill>
                <a:effectLst/>
                <a:uLnTx/>
                <a:uFillTx/>
                <a:latin typeface="Montserrat ExtraLight"/>
                <a:ea typeface="+mn-ea"/>
                <a:cs typeface="+mn-cs"/>
              </a:rPr>
              <a:t>occipitaalkwab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FEAAAA">
                  <a:lumMod val="75000"/>
                </a:srgbClr>
              </a:solidFill>
              <a:effectLst/>
              <a:uLnTx/>
              <a:uFillTx/>
              <a:latin typeface="Montserrat ExtraLigh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12376" y="5386090"/>
            <a:ext cx="19944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149C2B"/>
                </a:solidFill>
                <a:latin typeface="Montserrat ExtraLight"/>
              </a:rPr>
              <a:t>temporaal</a:t>
            </a:r>
            <a:r>
              <a:rPr lang="en-US" sz="2000" dirty="0">
                <a:solidFill>
                  <a:srgbClr val="149C2B"/>
                </a:solidFill>
                <a:latin typeface="Montserrat ExtraLight"/>
              </a:rPr>
              <a:t> </a:t>
            </a:r>
            <a:r>
              <a:rPr lang="en-US" sz="2000" dirty="0" err="1">
                <a:solidFill>
                  <a:srgbClr val="149C2B"/>
                </a:solidFill>
                <a:latin typeface="Montserrat ExtraLight"/>
              </a:rPr>
              <a:t>kwab</a:t>
            </a:r>
            <a:endParaRPr lang="nl-NL" sz="2000" dirty="0">
              <a:solidFill>
                <a:srgbClr val="149C2B"/>
              </a:solidFill>
              <a:latin typeface="Montserrat ExtraLigh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3625612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Montserrat ExtraLight"/>
              </a:rPr>
              <a:t>voorkant</a:t>
            </a:r>
            <a:r>
              <a:rPr lang="en-US" dirty="0">
                <a:latin typeface="Montserrat ExtraLight"/>
              </a:rPr>
              <a:t> </a:t>
            </a:r>
            <a:endParaRPr lang="nl-NL" dirty="0">
              <a:latin typeface="Montserrat ExtraLigh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511671" y="3625612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Montserrat ExtraLight"/>
              </a:rPr>
              <a:t>achterkant</a:t>
            </a:r>
            <a:endParaRPr lang="nl-NL" dirty="0">
              <a:latin typeface="Montserrat ExtraLight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149501" y="5625018"/>
            <a:ext cx="1454244" cy="470563"/>
            <a:chOff x="3115722" y="5391188"/>
            <a:chExt cx="1454244" cy="470563"/>
          </a:xfrm>
        </p:grpSpPr>
        <p:sp>
          <p:nvSpPr>
            <p:cNvPr id="19" name="TextBox 18"/>
            <p:cNvSpPr txBox="1"/>
            <p:nvPr/>
          </p:nvSpPr>
          <p:spPr>
            <a:xfrm>
              <a:off x="3115722" y="5492419"/>
              <a:ext cx="14542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latin typeface="Montserrat ExtraLight"/>
                </a:rPr>
                <a:t>hersenstam</a:t>
              </a:r>
              <a:r>
                <a:rPr lang="en-US" dirty="0">
                  <a:latin typeface="Montserrat ExtraLight"/>
                </a:rPr>
                <a:t> </a:t>
              </a:r>
              <a:endParaRPr lang="nl-NL" dirty="0">
                <a:latin typeface="Montserrat ExtraLight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 bwMode="auto">
            <a:xfrm flipV="1">
              <a:off x="4224290" y="5391188"/>
              <a:ext cx="175984" cy="185208"/>
            </a:xfrm>
            <a:prstGeom prst="line">
              <a:avLst/>
            </a:prstGeom>
            <a:solidFill>
              <a:srgbClr val="0066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1" name="TextBox 20"/>
          <p:cNvSpPr txBox="1"/>
          <p:nvPr/>
        </p:nvSpPr>
        <p:spPr>
          <a:xfrm>
            <a:off x="7909531" y="5151493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Montserrat ExtraLight"/>
              </a:rPr>
              <a:t>kleine</a:t>
            </a:r>
            <a:r>
              <a:rPr lang="en-US" dirty="0">
                <a:latin typeface="Montserrat ExtraLight"/>
              </a:rPr>
              <a:t> </a:t>
            </a:r>
            <a:r>
              <a:rPr lang="en-US" dirty="0" err="1">
                <a:latin typeface="Montserrat ExtraLight"/>
              </a:rPr>
              <a:t>hersenen</a:t>
            </a:r>
            <a:r>
              <a:rPr lang="en-US" dirty="0">
                <a:latin typeface="Montserrat ExtraLight"/>
              </a:rPr>
              <a:t> </a:t>
            </a:r>
            <a:endParaRPr lang="nl-NL" dirty="0">
              <a:latin typeface="Montserrat ExtraLight"/>
            </a:endParaRP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7611104" y="5375322"/>
            <a:ext cx="325239" cy="0"/>
          </a:xfrm>
          <a:prstGeom prst="line">
            <a:avLst/>
          </a:prstGeom>
          <a:solidFill>
            <a:srgbClr val="0066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22"/>
          <p:cNvSpPr txBox="1"/>
          <p:nvPr/>
        </p:nvSpPr>
        <p:spPr>
          <a:xfrm>
            <a:off x="4667404" y="6156296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Montserrat ExtraLight"/>
              </a:rPr>
              <a:t>ruggenmerg</a:t>
            </a:r>
            <a:endParaRPr lang="nl-NL" dirty="0">
              <a:latin typeface="Montserrat ExtraLight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 flipV="1">
            <a:off x="5689752" y="6036656"/>
            <a:ext cx="181964" cy="182437"/>
          </a:xfrm>
          <a:prstGeom prst="line">
            <a:avLst/>
          </a:prstGeom>
          <a:solidFill>
            <a:srgbClr val="0066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Box 24"/>
          <p:cNvSpPr txBox="1"/>
          <p:nvPr/>
        </p:nvSpPr>
        <p:spPr>
          <a:xfrm>
            <a:off x="4359627" y="1192526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Montserrat ExtraLight"/>
              </a:rPr>
              <a:t>grote</a:t>
            </a:r>
            <a:r>
              <a:rPr lang="en-US" dirty="0">
                <a:latin typeface="Montserrat ExtraLight"/>
              </a:rPr>
              <a:t> </a:t>
            </a:r>
            <a:r>
              <a:rPr lang="en-US" dirty="0" err="1">
                <a:latin typeface="Montserrat ExtraLight"/>
              </a:rPr>
              <a:t>hersenen</a:t>
            </a:r>
            <a:endParaRPr lang="nl-NL" dirty="0">
              <a:latin typeface="Montserrat 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377363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2025_template publieksdag_02.jpg" descr="2025_template publieksdag_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04" name="Wijzig tekst: klik 2x"/>
          <p:cNvSpPr txBox="1">
            <a:spLocks noGrp="1"/>
          </p:cNvSpPr>
          <p:nvPr>
            <p:ph type="title" idx="4294967295"/>
          </p:nvPr>
        </p:nvSpPr>
        <p:spPr>
          <a:xfrm>
            <a:off x="381000" y="0"/>
            <a:ext cx="10668000" cy="113188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lnSpc>
                <a:spcPct val="100000"/>
              </a:lnSpc>
              <a:defRPr sz="3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lang="en-US" sz="3600" dirty="0" err="1"/>
              <a:t>Hersengebieden</a:t>
            </a:r>
            <a:r>
              <a:rPr lang="en-US" sz="3600" dirty="0"/>
              <a:t>: </a:t>
            </a:r>
            <a:r>
              <a:rPr lang="en-US" sz="3600" dirty="0" err="1"/>
              <a:t>frontaalkwab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73611" y="5891077"/>
            <a:ext cx="1881433" cy="801278"/>
          </a:xfrm>
          <a:prstGeom prst="rect">
            <a:avLst/>
          </a:prstGeom>
          <a:solidFill>
            <a:srgbClr val="FFF3F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829" y="1610287"/>
            <a:ext cx="6654530" cy="47693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89405" y="1639137"/>
            <a:ext cx="2016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5DD5FF"/>
                </a:solidFill>
                <a:latin typeface="Montserrat ExtraLight"/>
              </a:rPr>
              <a:t>frontaal</a:t>
            </a:r>
            <a:r>
              <a:rPr lang="en-US" sz="2400" dirty="0">
                <a:solidFill>
                  <a:srgbClr val="5DD5FF"/>
                </a:solidFill>
                <a:latin typeface="Montserrat ExtraLight"/>
              </a:rPr>
              <a:t> </a:t>
            </a:r>
            <a:r>
              <a:rPr lang="en-US" sz="2400" dirty="0" err="1">
                <a:solidFill>
                  <a:srgbClr val="5DD5FF"/>
                </a:solidFill>
                <a:latin typeface="Montserrat ExtraLight"/>
              </a:rPr>
              <a:t>kwab</a:t>
            </a:r>
            <a:endParaRPr lang="nl-NL" sz="2400" dirty="0">
              <a:solidFill>
                <a:srgbClr val="5DD5FF"/>
              </a:solidFill>
              <a:latin typeface="Montserrat ExtraLight"/>
            </a:endParaRPr>
          </a:p>
        </p:txBody>
      </p:sp>
      <p:sp>
        <p:nvSpPr>
          <p:cNvPr id="27" name="Wijzig tekst: klik 2x"/>
          <p:cNvSpPr txBox="1">
            <a:spLocks/>
          </p:cNvSpPr>
          <p:nvPr/>
        </p:nvSpPr>
        <p:spPr>
          <a:xfrm>
            <a:off x="7558484" y="2157383"/>
            <a:ext cx="4431390" cy="3675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760000"/>
                </a:solidFill>
                <a:latin typeface="Montserrat ExtraLight"/>
              </a:rPr>
              <a:t>    </a:t>
            </a:r>
            <a:r>
              <a:rPr lang="en-US" b="1" dirty="0" err="1">
                <a:solidFill>
                  <a:srgbClr val="760000"/>
                </a:solidFill>
                <a:latin typeface="Montserrat ExtraLight"/>
              </a:rPr>
              <a:t>Functies</a:t>
            </a:r>
            <a:r>
              <a:rPr lang="en-US" b="1" dirty="0">
                <a:solidFill>
                  <a:srgbClr val="760000"/>
                </a:solidFill>
                <a:latin typeface="Montserrat ExtraLight"/>
              </a:rPr>
              <a:t>: </a:t>
            </a:r>
            <a:endParaRPr lang="nl-NL" b="1" dirty="0">
              <a:solidFill>
                <a:srgbClr val="760000"/>
              </a:solidFill>
              <a:latin typeface="Montserrat ExtraLight"/>
            </a:endParaRPr>
          </a:p>
          <a:p>
            <a:pPr lvl="1"/>
            <a:r>
              <a:rPr lang="nl-NL" sz="2400" dirty="0">
                <a:solidFill>
                  <a:srgbClr val="760000"/>
                </a:solidFill>
                <a:latin typeface="Montserrat ExtraLight"/>
              </a:rPr>
              <a:t>aandacht, concentratie</a:t>
            </a:r>
          </a:p>
          <a:p>
            <a:pPr lvl="1"/>
            <a:r>
              <a:rPr lang="nl-NL" sz="2400" dirty="0">
                <a:solidFill>
                  <a:srgbClr val="760000"/>
                </a:solidFill>
                <a:latin typeface="Montserrat ExtraLight"/>
              </a:rPr>
              <a:t>planning, overzicht</a:t>
            </a:r>
          </a:p>
          <a:p>
            <a:pPr lvl="1"/>
            <a:r>
              <a:rPr lang="nl-NL" sz="2400" dirty="0">
                <a:solidFill>
                  <a:srgbClr val="760000"/>
                </a:solidFill>
                <a:latin typeface="Montserrat ExtraLight"/>
              </a:rPr>
              <a:t>beslissingen nemen</a:t>
            </a:r>
          </a:p>
          <a:p>
            <a:pPr lvl="1"/>
            <a:r>
              <a:rPr lang="nl-NL" sz="2400" dirty="0">
                <a:solidFill>
                  <a:srgbClr val="760000"/>
                </a:solidFill>
                <a:latin typeface="Montserrat ExtraLight"/>
              </a:rPr>
              <a:t>persoonlijkheid / gedrag</a:t>
            </a:r>
          </a:p>
          <a:p>
            <a:pPr lvl="1"/>
            <a:r>
              <a:rPr lang="nl-NL" sz="2400" dirty="0">
                <a:solidFill>
                  <a:srgbClr val="760000"/>
                </a:solidFill>
                <a:latin typeface="Montserrat ExtraLight"/>
              </a:rPr>
              <a:t>impulsbeheersing</a:t>
            </a:r>
          </a:p>
          <a:p>
            <a:pPr lvl="1"/>
            <a:r>
              <a:rPr lang="en-US" sz="2400" dirty="0" err="1">
                <a:solidFill>
                  <a:srgbClr val="760000"/>
                </a:solidFill>
                <a:latin typeface="Montserrat ExtraLight"/>
              </a:rPr>
              <a:t>taal</a:t>
            </a:r>
            <a:r>
              <a:rPr lang="en-US" sz="2400" dirty="0">
                <a:solidFill>
                  <a:srgbClr val="760000"/>
                </a:solidFill>
                <a:latin typeface="Montserrat ExtraLight"/>
              </a:rPr>
              <a:t> </a:t>
            </a:r>
          </a:p>
          <a:p>
            <a:pPr lvl="1"/>
            <a:r>
              <a:rPr lang="en-US" sz="2400" dirty="0" err="1">
                <a:solidFill>
                  <a:srgbClr val="760000"/>
                </a:solidFill>
                <a:latin typeface="Montserrat ExtraLight"/>
              </a:rPr>
              <a:t>kracht</a:t>
            </a:r>
            <a:r>
              <a:rPr lang="en-US" sz="2400" dirty="0">
                <a:solidFill>
                  <a:srgbClr val="760000"/>
                </a:solidFill>
                <a:latin typeface="Montserrat ExtraLight"/>
              </a:rPr>
              <a:t> arm </a:t>
            </a:r>
            <a:r>
              <a:rPr lang="en-US" sz="2400" dirty="0" err="1">
                <a:solidFill>
                  <a:srgbClr val="760000"/>
                </a:solidFill>
                <a:latin typeface="Montserrat ExtraLight"/>
              </a:rPr>
              <a:t>en</a:t>
            </a:r>
            <a:r>
              <a:rPr lang="en-US" sz="2400" dirty="0">
                <a:solidFill>
                  <a:srgbClr val="760000"/>
                </a:solidFill>
                <a:latin typeface="Montserrat ExtraLight"/>
              </a:rPr>
              <a:t> been </a:t>
            </a:r>
            <a:endParaRPr lang="nl-NL" sz="2400" dirty="0">
              <a:solidFill>
                <a:srgbClr val="760000"/>
              </a:solidFill>
              <a:latin typeface="Montserrat ExtraLight"/>
            </a:endParaRPr>
          </a:p>
          <a:p>
            <a:pPr marL="290513" indent="-290513" hangingPunct="1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endParaRPr lang="en-US" sz="2400" b="1" dirty="0">
              <a:solidFill>
                <a:srgbClr val="76000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290513" indent="-290513" hangingPunct="1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endParaRPr lang="en-US" sz="2400" dirty="0">
              <a:solidFill>
                <a:srgbClr val="76000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103515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2025_template publieksdag_02.jpg" descr="2025_template publieksdag_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04" name="Wijzig tekst: klik 2x"/>
          <p:cNvSpPr txBox="1">
            <a:spLocks noGrp="1"/>
          </p:cNvSpPr>
          <p:nvPr>
            <p:ph type="title" idx="4294967295"/>
          </p:nvPr>
        </p:nvSpPr>
        <p:spPr>
          <a:xfrm>
            <a:off x="381000" y="0"/>
            <a:ext cx="10668000" cy="113188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lnSpc>
                <a:spcPct val="100000"/>
              </a:lnSpc>
              <a:defRPr sz="3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lang="en-US" sz="3600" dirty="0" err="1"/>
              <a:t>Hersengebieden</a:t>
            </a:r>
            <a:r>
              <a:rPr lang="en-US" sz="3600" dirty="0"/>
              <a:t>: </a:t>
            </a:r>
            <a:r>
              <a:rPr lang="en-US" sz="3600" dirty="0" err="1"/>
              <a:t>parietaalkwab</a:t>
            </a:r>
            <a:r>
              <a:rPr lang="en-US" sz="3600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3611" y="5891077"/>
            <a:ext cx="1881433" cy="801278"/>
          </a:xfrm>
          <a:prstGeom prst="rect">
            <a:avLst/>
          </a:prstGeom>
          <a:solidFill>
            <a:srgbClr val="FFF3F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059" y="1603512"/>
            <a:ext cx="6654530" cy="4769314"/>
          </a:xfrm>
          <a:prstGeom prst="rect">
            <a:avLst/>
          </a:prstGeom>
        </p:spPr>
      </p:pic>
      <p:sp>
        <p:nvSpPr>
          <p:cNvPr id="30" name="Wijzig tekst: klik 2x"/>
          <p:cNvSpPr txBox="1">
            <a:spLocks/>
          </p:cNvSpPr>
          <p:nvPr/>
        </p:nvSpPr>
        <p:spPr>
          <a:xfrm>
            <a:off x="7097037" y="2745457"/>
            <a:ext cx="4945561" cy="27774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rgbClr val="760000"/>
                </a:solidFill>
                <a:latin typeface="Montserrat ExtraLight"/>
              </a:rPr>
              <a:t>   </a:t>
            </a:r>
            <a:r>
              <a:rPr lang="en-US" b="1" dirty="0" err="1">
                <a:solidFill>
                  <a:srgbClr val="760000"/>
                </a:solidFill>
                <a:latin typeface="Montserrat ExtraLight"/>
              </a:rPr>
              <a:t>Functies</a:t>
            </a:r>
            <a:r>
              <a:rPr lang="en-US" b="1" dirty="0">
                <a:solidFill>
                  <a:srgbClr val="760000"/>
                </a:solidFill>
                <a:latin typeface="Montserrat ExtraLight"/>
              </a:rPr>
              <a:t>: </a:t>
            </a:r>
            <a:endParaRPr lang="nl-NL" b="1" dirty="0">
              <a:solidFill>
                <a:srgbClr val="760000"/>
              </a:solidFill>
              <a:latin typeface="Montserrat ExtraLight"/>
            </a:endParaRPr>
          </a:p>
          <a:p>
            <a:pPr lvl="1">
              <a:lnSpc>
                <a:spcPct val="100000"/>
              </a:lnSpc>
            </a:pPr>
            <a:r>
              <a:rPr lang="nl-NL" sz="2400" dirty="0">
                <a:solidFill>
                  <a:srgbClr val="760000"/>
                </a:solidFill>
                <a:latin typeface="Montserrat ExtraLight"/>
              </a:rPr>
              <a:t>gevoel huid</a:t>
            </a:r>
          </a:p>
          <a:p>
            <a:pPr lvl="1">
              <a:lnSpc>
                <a:spcPct val="100000"/>
              </a:lnSpc>
            </a:pPr>
            <a:r>
              <a:rPr lang="nl-NL" sz="2400" dirty="0">
                <a:solidFill>
                  <a:srgbClr val="760000"/>
                </a:solidFill>
                <a:latin typeface="Montserrat ExtraLight"/>
              </a:rPr>
              <a:t>gezichten/objecten herkennen</a:t>
            </a:r>
          </a:p>
          <a:p>
            <a:pPr lvl="1">
              <a:lnSpc>
                <a:spcPct val="100000"/>
              </a:lnSpc>
            </a:pPr>
            <a:r>
              <a:rPr lang="nl-NL" sz="2400" dirty="0">
                <a:solidFill>
                  <a:srgbClr val="760000"/>
                </a:solidFill>
                <a:latin typeface="Montserrat ExtraLight"/>
              </a:rPr>
              <a:t>ruimtelijke oriëntatie</a:t>
            </a:r>
          </a:p>
          <a:p>
            <a:pPr lvl="1">
              <a:lnSpc>
                <a:spcPct val="100000"/>
              </a:lnSpc>
            </a:pPr>
            <a:r>
              <a:rPr lang="nl-NL" sz="2400" dirty="0">
                <a:solidFill>
                  <a:srgbClr val="760000"/>
                </a:solidFill>
                <a:latin typeface="Montserrat ExtraLight"/>
              </a:rPr>
              <a:t>begrip, schrijven, lezen</a:t>
            </a:r>
            <a:endParaRPr lang="en-US" sz="2400" dirty="0">
              <a:solidFill>
                <a:srgbClr val="76000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44229" y="1603512"/>
            <a:ext cx="2172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accent4"/>
                </a:solidFill>
                <a:latin typeface="Montserrat ExtraLight"/>
              </a:rPr>
              <a:t>parietaal</a:t>
            </a:r>
            <a:r>
              <a:rPr lang="en-US" sz="2400" dirty="0">
                <a:solidFill>
                  <a:schemeClr val="accent4"/>
                </a:solidFill>
                <a:latin typeface="Montserrat ExtraLight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latin typeface="Montserrat ExtraLight"/>
              </a:rPr>
              <a:t>kwab</a:t>
            </a:r>
            <a:endParaRPr lang="nl-NL" sz="2400" dirty="0">
              <a:solidFill>
                <a:schemeClr val="accent4"/>
              </a:solidFill>
              <a:latin typeface="Montserrat 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21100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2025_template publieksdag_02.jpg" descr="2025_template publieksdag_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04" name="Wijzig tekst: klik 2x"/>
          <p:cNvSpPr txBox="1">
            <a:spLocks noGrp="1"/>
          </p:cNvSpPr>
          <p:nvPr>
            <p:ph type="title" idx="4294967295"/>
          </p:nvPr>
        </p:nvSpPr>
        <p:spPr>
          <a:xfrm>
            <a:off x="381000" y="0"/>
            <a:ext cx="10668000" cy="113188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lnSpc>
                <a:spcPct val="100000"/>
              </a:lnSpc>
              <a:defRPr sz="3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lang="en-US" sz="3600" dirty="0" err="1"/>
              <a:t>Hersengebieden</a:t>
            </a:r>
            <a:r>
              <a:rPr lang="en-US" sz="3600" dirty="0"/>
              <a:t>: </a:t>
            </a:r>
            <a:r>
              <a:rPr lang="en-US" sz="3600" dirty="0" err="1"/>
              <a:t>temporaalkwab</a:t>
            </a:r>
            <a:r>
              <a:rPr lang="en-US" sz="3600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3611" y="5891077"/>
            <a:ext cx="1881433" cy="801278"/>
          </a:xfrm>
          <a:prstGeom prst="rect">
            <a:avLst/>
          </a:prstGeom>
          <a:solidFill>
            <a:srgbClr val="FFF3F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348" y="1470429"/>
            <a:ext cx="6447176" cy="4620703"/>
          </a:xfrm>
          <a:prstGeom prst="rect">
            <a:avLst/>
          </a:prstGeom>
        </p:spPr>
      </p:pic>
      <p:sp>
        <p:nvSpPr>
          <p:cNvPr id="30" name="Wijzig tekst: klik 2x"/>
          <p:cNvSpPr txBox="1">
            <a:spLocks/>
          </p:cNvSpPr>
          <p:nvPr/>
        </p:nvSpPr>
        <p:spPr>
          <a:xfrm>
            <a:off x="7549297" y="2697641"/>
            <a:ext cx="4353851" cy="27774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760000"/>
                </a:solidFill>
                <a:latin typeface="Montserrat ExtraLight"/>
              </a:rPr>
              <a:t>   </a:t>
            </a:r>
            <a:r>
              <a:rPr lang="en-US" b="1" dirty="0" err="1">
                <a:solidFill>
                  <a:srgbClr val="760000"/>
                </a:solidFill>
                <a:latin typeface="Montserrat ExtraLight"/>
              </a:rPr>
              <a:t>Functies</a:t>
            </a:r>
            <a:r>
              <a:rPr lang="en-US" b="1" dirty="0">
                <a:solidFill>
                  <a:srgbClr val="760000"/>
                </a:solidFill>
                <a:latin typeface="Montserrat ExtraLight"/>
              </a:rPr>
              <a:t>:  </a:t>
            </a:r>
            <a:endParaRPr lang="nl-NL" b="1" dirty="0">
              <a:solidFill>
                <a:srgbClr val="760000"/>
              </a:solidFill>
              <a:latin typeface="Montserrat ExtraLight"/>
            </a:endParaRPr>
          </a:p>
          <a:p>
            <a:pPr lvl="1">
              <a:lnSpc>
                <a:spcPct val="100000"/>
              </a:lnSpc>
            </a:pPr>
            <a:r>
              <a:rPr lang="nl-NL" sz="2400" dirty="0">
                <a:solidFill>
                  <a:srgbClr val="760000"/>
                </a:solidFill>
                <a:latin typeface="Montserrat ExtraLight"/>
              </a:rPr>
              <a:t>geheugen/leren</a:t>
            </a:r>
          </a:p>
          <a:p>
            <a:pPr lvl="1">
              <a:lnSpc>
                <a:spcPct val="100000"/>
              </a:lnSpc>
            </a:pPr>
            <a:r>
              <a:rPr lang="nl-NL" sz="2400" dirty="0">
                <a:solidFill>
                  <a:srgbClr val="760000"/>
                </a:solidFill>
                <a:latin typeface="Montserrat ExtraLight"/>
              </a:rPr>
              <a:t>taalbegrip </a:t>
            </a:r>
          </a:p>
          <a:p>
            <a:pPr lvl="1">
              <a:lnSpc>
                <a:spcPct val="100000"/>
              </a:lnSpc>
            </a:pPr>
            <a:r>
              <a:rPr lang="nl-NL" sz="2400" dirty="0">
                <a:solidFill>
                  <a:srgbClr val="760000"/>
                </a:solidFill>
                <a:latin typeface="Montserrat ExtraLight"/>
              </a:rPr>
              <a:t>gehoor</a:t>
            </a:r>
          </a:p>
          <a:p>
            <a:pPr lvl="1">
              <a:lnSpc>
                <a:spcPct val="100000"/>
              </a:lnSpc>
            </a:pPr>
            <a:r>
              <a:rPr lang="nl-NL" sz="2400" dirty="0">
                <a:solidFill>
                  <a:srgbClr val="760000"/>
                </a:solidFill>
                <a:latin typeface="Montserrat ExtraLight"/>
              </a:rPr>
              <a:t>muzikaliteit</a:t>
            </a:r>
            <a:endParaRPr lang="en-US" sz="2400" dirty="0">
              <a:solidFill>
                <a:srgbClr val="76000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4327" y="5573790"/>
            <a:ext cx="19944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149C2B"/>
                </a:solidFill>
                <a:latin typeface="Montserrat ExtraLight"/>
              </a:rPr>
              <a:t>temporaal</a:t>
            </a:r>
            <a:r>
              <a:rPr lang="en-US" sz="2000" dirty="0">
                <a:solidFill>
                  <a:srgbClr val="149C2B"/>
                </a:solidFill>
                <a:latin typeface="Montserrat ExtraLight"/>
              </a:rPr>
              <a:t> </a:t>
            </a:r>
            <a:r>
              <a:rPr lang="en-US" sz="2000" dirty="0" err="1">
                <a:solidFill>
                  <a:srgbClr val="149C2B"/>
                </a:solidFill>
                <a:latin typeface="Montserrat ExtraLight"/>
              </a:rPr>
              <a:t>kwab</a:t>
            </a:r>
            <a:endParaRPr lang="nl-NL" sz="2000" dirty="0">
              <a:solidFill>
                <a:srgbClr val="149C2B"/>
              </a:solidFill>
              <a:latin typeface="Montserrat 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262696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2025_template publieksdag_02.jpg" descr="2025_template publieksdag_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04" name="Wijzig tekst: klik 2x"/>
          <p:cNvSpPr txBox="1">
            <a:spLocks noGrp="1"/>
          </p:cNvSpPr>
          <p:nvPr>
            <p:ph type="title" idx="4294967295"/>
          </p:nvPr>
        </p:nvSpPr>
        <p:spPr>
          <a:xfrm>
            <a:off x="381000" y="0"/>
            <a:ext cx="10668000" cy="113188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lnSpc>
                <a:spcPct val="100000"/>
              </a:lnSpc>
              <a:defRPr sz="3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lang="en-US" sz="3600" dirty="0" err="1"/>
              <a:t>Hersengebieden</a:t>
            </a:r>
            <a:r>
              <a:rPr lang="en-US" sz="3600" dirty="0"/>
              <a:t>: </a:t>
            </a:r>
            <a:r>
              <a:rPr lang="en-US" sz="3600" dirty="0" err="1"/>
              <a:t>occipitaalkwab</a:t>
            </a:r>
            <a:r>
              <a:rPr lang="en-US" sz="3600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1735" y="5891077"/>
            <a:ext cx="1881433" cy="801278"/>
          </a:xfrm>
          <a:prstGeom prst="rect">
            <a:avLst/>
          </a:prstGeom>
          <a:solidFill>
            <a:srgbClr val="FFF3F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680" y="1522402"/>
            <a:ext cx="6654530" cy="4769314"/>
          </a:xfrm>
          <a:prstGeom prst="rect">
            <a:avLst/>
          </a:prstGeom>
        </p:spPr>
      </p:pic>
      <p:sp>
        <p:nvSpPr>
          <p:cNvPr id="30" name="Wijzig tekst: klik 2x"/>
          <p:cNvSpPr txBox="1">
            <a:spLocks/>
          </p:cNvSpPr>
          <p:nvPr/>
        </p:nvSpPr>
        <p:spPr>
          <a:xfrm>
            <a:off x="9136922" y="3122654"/>
            <a:ext cx="2675536" cy="872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 lnSpcReduction="10000"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rgbClr val="760000"/>
                </a:solidFill>
                <a:latin typeface="Montserrat ExtraLight"/>
              </a:rPr>
              <a:t>   </a:t>
            </a:r>
            <a:r>
              <a:rPr lang="en-US" b="1" dirty="0" err="1">
                <a:solidFill>
                  <a:srgbClr val="760000"/>
                </a:solidFill>
                <a:latin typeface="Montserrat ExtraLight"/>
              </a:rPr>
              <a:t>Functies</a:t>
            </a:r>
            <a:r>
              <a:rPr lang="en-US" b="1" dirty="0">
                <a:solidFill>
                  <a:srgbClr val="760000"/>
                </a:solidFill>
                <a:latin typeface="Montserrat ExtraLight"/>
              </a:rPr>
              <a:t>: </a:t>
            </a:r>
            <a:endParaRPr lang="nl-NL" b="1" dirty="0">
              <a:solidFill>
                <a:srgbClr val="760000"/>
              </a:solidFill>
              <a:latin typeface="Montserrat ExtraLight"/>
            </a:endParaRPr>
          </a:p>
          <a:p>
            <a:pPr lvl="1">
              <a:lnSpc>
                <a:spcPct val="100000"/>
              </a:lnSpc>
            </a:pPr>
            <a:r>
              <a:rPr lang="en-US" sz="2400" dirty="0" err="1">
                <a:solidFill>
                  <a:srgbClr val="760000"/>
                </a:solidFill>
                <a:latin typeface="Montserrat ExtraLight"/>
              </a:rPr>
              <a:t>zien</a:t>
            </a:r>
            <a:endParaRPr lang="en-US" sz="2400" dirty="0">
              <a:solidFill>
                <a:srgbClr val="76000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57230" y="4440101"/>
            <a:ext cx="2514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EAAAA">
                    <a:lumMod val="75000"/>
                  </a:srgbClr>
                </a:solidFill>
                <a:effectLst/>
                <a:uLnTx/>
                <a:uFillTx/>
                <a:latin typeface="Montserrat ExtraLight"/>
                <a:ea typeface="+mn-ea"/>
                <a:cs typeface="+mn-cs"/>
              </a:rPr>
              <a:t>occipitaalkwab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rgbClr val="FEAAAA">
                  <a:lumMod val="75000"/>
                </a:srgbClr>
              </a:solidFill>
              <a:effectLst/>
              <a:uLnTx/>
              <a:uFillTx/>
              <a:latin typeface="Montserrat Extra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181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2025_template publieksdag_02.jpg" descr="2025_template publieksdag_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04" name="Wijzig tekst: klik 2x"/>
          <p:cNvSpPr txBox="1">
            <a:spLocks noGrp="1"/>
          </p:cNvSpPr>
          <p:nvPr>
            <p:ph type="title" idx="4294967295"/>
          </p:nvPr>
        </p:nvSpPr>
        <p:spPr>
          <a:xfrm>
            <a:off x="399853" y="104534"/>
            <a:ext cx="10668000" cy="113188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lnSpc>
                <a:spcPct val="100000"/>
              </a:lnSpc>
              <a:defRPr sz="3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lang="en-US" sz="2800" dirty="0" err="1"/>
              <a:t>Epileptische</a:t>
            </a:r>
            <a:r>
              <a:rPr lang="en-US" sz="2800" dirty="0"/>
              <a:t> </a:t>
            </a:r>
            <a:r>
              <a:rPr lang="en-US" sz="2800" dirty="0" err="1"/>
              <a:t>aanvallen</a:t>
            </a:r>
            <a:r>
              <a:rPr lang="en-US" sz="2800" dirty="0"/>
              <a:t>: </a:t>
            </a:r>
            <a:r>
              <a:rPr lang="en-US" sz="2800" dirty="0" err="1"/>
              <a:t>plotselinge</a:t>
            </a:r>
            <a:r>
              <a:rPr lang="en-US" sz="2800" dirty="0"/>
              <a:t> </a:t>
            </a:r>
            <a:r>
              <a:rPr lang="en-US" sz="2800" dirty="0" err="1"/>
              <a:t>toename</a:t>
            </a:r>
            <a:r>
              <a:rPr lang="en-US" sz="2800" dirty="0"/>
              <a:t> </a:t>
            </a:r>
            <a:r>
              <a:rPr lang="en-US" sz="2800" dirty="0" err="1"/>
              <a:t>electrische</a:t>
            </a:r>
            <a:r>
              <a:rPr lang="en-US" sz="2800" dirty="0"/>
              <a:t> </a:t>
            </a:r>
            <a:r>
              <a:rPr lang="en-US" sz="2800" dirty="0" err="1"/>
              <a:t>activiteit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dirty="0"/>
              <a:t>in </a:t>
            </a:r>
            <a:r>
              <a:rPr lang="en-US" sz="2800" dirty="0" err="1"/>
              <a:t>hersenen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73611" y="5891077"/>
            <a:ext cx="1881433" cy="801278"/>
          </a:xfrm>
          <a:prstGeom prst="rect">
            <a:avLst/>
          </a:prstGeom>
          <a:solidFill>
            <a:srgbClr val="FFF3F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9" name="Picture 2" descr="https://neuros.net/wp-content/uploads/meningioma_convexidad_RM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81" y="2239281"/>
            <a:ext cx="2828925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4408502" y="1461154"/>
            <a:ext cx="5088735" cy="2697118"/>
            <a:chOff x="3141453" y="1422742"/>
            <a:chExt cx="5344665" cy="2814928"/>
          </a:xfrm>
        </p:grpSpPr>
        <p:cxnSp>
          <p:nvCxnSpPr>
            <p:cNvPr id="12" name="Straight Arrow Connector 11"/>
            <p:cNvCxnSpPr/>
            <p:nvPr/>
          </p:nvCxnSpPr>
          <p:spPr bwMode="auto">
            <a:xfrm flipV="1">
              <a:off x="3141453" y="3068960"/>
              <a:ext cx="864096" cy="374923"/>
            </a:xfrm>
            <a:prstGeom prst="straightConnector1">
              <a:avLst/>
            </a:prstGeom>
            <a:solidFill>
              <a:srgbClr val="006600"/>
            </a:solidFill>
            <a:ln w="53975" cap="flat" cmpd="sng" algn="ctr">
              <a:solidFill>
                <a:srgbClr val="76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3" name="Group 12"/>
            <p:cNvGrpSpPr/>
            <p:nvPr/>
          </p:nvGrpSpPr>
          <p:grpSpPr>
            <a:xfrm>
              <a:off x="4243860" y="1422742"/>
              <a:ext cx="4242258" cy="2814928"/>
              <a:chOff x="4243860" y="1422742"/>
              <a:chExt cx="4242258" cy="2814928"/>
            </a:xfrm>
          </p:grpSpPr>
          <p:pic>
            <p:nvPicPr>
              <p:cNvPr id="14" name="Picture 4" descr="332 Seizure Epilepsy Illustrations &amp; Clip Art - iStock | Siezure, Lightning">
                <a:extLst>
                  <a:ext uri="{FF2B5EF4-FFF2-40B4-BE49-F238E27FC236}">
                    <a16:creationId xmlns:a16="http://schemas.microsoft.com/office/drawing/2014/main" id="{E4800C21-E5DA-7114-C265-6C43E245B8A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04" t="27718" r="2182" b="26087"/>
              <a:stretch/>
            </p:blipFill>
            <p:spPr bwMode="auto">
              <a:xfrm>
                <a:off x="4243860" y="1422742"/>
                <a:ext cx="4242258" cy="20956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4811779" y="3563107"/>
                <a:ext cx="3008972" cy="6745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err="1">
                    <a:solidFill>
                      <a:srgbClr val="760000"/>
                    </a:solidFill>
                    <a:latin typeface="Montserrat ExtraLight"/>
                  </a:rPr>
                  <a:t>gegeneraliseerde</a:t>
                </a:r>
                <a:r>
                  <a:rPr lang="en-US" b="1" dirty="0">
                    <a:solidFill>
                      <a:srgbClr val="760000"/>
                    </a:solidFill>
                    <a:latin typeface="Montserrat ExtraLight"/>
                  </a:rPr>
                  <a:t> </a:t>
                </a:r>
                <a:r>
                  <a:rPr lang="en-US" b="1" dirty="0" err="1">
                    <a:solidFill>
                      <a:srgbClr val="760000"/>
                    </a:solidFill>
                    <a:latin typeface="Montserrat ExtraLight"/>
                  </a:rPr>
                  <a:t>aanval</a:t>
                </a:r>
                <a:endParaRPr lang="en-US" b="1" dirty="0">
                  <a:solidFill>
                    <a:srgbClr val="760000"/>
                  </a:solidFill>
                  <a:latin typeface="Montserrat ExtraLight"/>
                </a:endParaRPr>
              </a:p>
              <a:p>
                <a:pPr algn="ctr"/>
                <a:r>
                  <a:rPr lang="en-US" dirty="0">
                    <a:solidFill>
                      <a:srgbClr val="760000"/>
                    </a:solidFill>
                    <a:latin typeface="Montserrat ExtraLight"/>
                  </a:rPr>
                  <a:t>met </a:t>
                </a:r>
                <a:r>
                  <a:rPr lang="en-US" dirty="0" err="1">
                    <a:solidFill>
                      <a:srgbClr val="760000"/>
                    </a:solidFill>
                    <a:latin typeface="Montserrat ExtraLight"/>
                  </a:rPr>
                  <a:t>bewustzijnsverlies</a:t>
                </a:r>
                <a:endParaRPr lang="nl-NL" dirty="0">
                  <a:solidFill>
                    <a:srgbClr val="760000"/>
                  </a:solidFill>
                  <a:latin typeface="Montserrat ExtraLight"/>
                </a:endParaRPr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4408502" y="4737325"/>
            <a:ext cx="4597275" cy="1931252"/>
            <a:chOff x="2999016" y="4423259"/>
            <a:chExt cx="4748159" cy="2060905"/>
          </a:xfrm>
        </p:grpSpPr>
        <p:cxnSp>
          <p:nvCxnSpPr>
            <p:cNvPr id="17" name="Straight Arrow Connector 16"/>
            <p:cNvCxnSpPr/>
            <p:nvPr/>
          </p:nvCxnSpPr>
          <p:spPr bwMode="auto">
            <a:xfrm>
              <a:off x="2999016" y="4709796"/>
              <a:ext cx="907966" cy="535351"/>
            </a:xfrm>
            <a:prstGeom prst="straightConnector1">
              <a:avLst/>
            </a:prstGeom>
            <a:solidFill>
              <a:srgbClr val="006600"/>
            </a:solidFill>
            <a:ln w="53975" cap="flat" cmpd="sng" algn="ctr">
              <a:solidFill>
                <a:srgbClr val="76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8" name="Group 17"/>
            <p:cNvGrpSpPr/>
            <p:nvPr/>
          </p:nvGrpSpPr>
          <p:grpSpPr>
            <a:xfrm>
              <a:off x="4367865" y="4423259"/>
              <a:ext cx="3379310" cy="2060905"/>
              <a:chOff x="4367865" y="4423259"/>
              <a:chExt cx="3379310" cy="2060905"/>
            </a:xfrm>
          </p:grpSpPr>
          <p:pic>
            <p:nvPicPr>
              <p:cNvPr id="19" name="Picture 6" descr="6 Reasons Why Your Hands Are Shaking | Prevention">
                <a:extLst>
                  <a:ext uri="{FF2B5EF4-FFF2-40B4-BE49-F238E27FC236}">
                    <a16:creationId xmlns:a16="http://schemas.microsoft.com/office/drawing/2014/main" id="{2E7EB8E4-F1E3-451D-F55F-45EAAC95E4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72" t="7598" r="4999" b="7257"/>
              <a:stretch/>
            </p:blipFill>
            <p:spPr bwMode="auto">
              <a:xfrm>
                <a:off x="4628306" y="4423259"/>
                <a:ext cx="2609301" cy="15491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4367865" y="6082004"/>
                <a:ext cx="3379310" cy="402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Montserrat ExtraLight"/>
                  </a:rPr>
                  <a:t> </a:t>
                </a:r>
                <a:r>
                  <a:rPr lang="en-US" b="1" dirty="0" err="1">
                    <a:solidFill>
                      <a:srgbClr val="760000"/>
                    </a:solidFill>
                    <a:latin typeface="Montserrat ExtraLight"/>
                  </a:rPr>
                  <a:t>focale</a:t>
                </a:r>
                <a:r>
                  <a:rPr lang="en-US" b="1" dirty="0">
                    <a:solidFill>
                      <a:srgbClr val="760000"/>
                    </a:solidFill>
                    <a:latin typeface="Montserrat ExtraLight"/>
                  </a:rPr>
                  <a:t> = </a:t>
                </a:r>
                <a:r>
                  <a:rPr lang="en-US" b="1" dirty="0" err="1">
                    <a:solidFill>
                      <a:srgbClr val="760000"/>
                    </a:solidFill>
                    <a:latin typeface="Montserrat ExtraLight"/>
                  </a:rPr>
                  <a:t>plaatselijke</a:t>
                </a:r>
                <a:r>
                  <a:rPr lang="en-US" b="1" dirty="0">
                    <a:solidFill>
                      <a:srgbClr val="760000"/>
                    </a:solidFill>
                    <a:latin typeface="Montserrat ExtraLight"/>
                  </a:rPr>
                  <a:t> </a:t>
                </a:r>
                <a:r>
                  <a:rPr lang="en-US" b="1" dirty="0" err="1">
                    <a:solidFill>
                      <a:srgbClr val="760000"/>
                    </a:solidFill>
                    <a:latin typeface="Montserrat ExtraLight"/>
                  </a:rPr>
                  <a:t>aanval</a:t>
                </a:r>
                <a:endParaRPr lang="nl-NL" b="1" dirty="0">
                  <a:solidFill>
                    <a:srgbClr val="760000"/>
                  </a:solidFill>
                  <a:latin typeface="Montserrat ExtraLigh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9596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2025_template publieksdag_02.jpg" descr="2025_template publieksdag_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04" name="Wijzig tekst: klik 2x"/>
          <p:cNvSpPr txBox="1">
            <a:spLocks noGrp="1"/>
          </p:cNvSpPr>
          <p:nvPr>
            <p:ph type="title" idx="4294967295"/>
          </p:nvPr>
        </p:nvSpPr>
        <p:spPr>
          <a:xfrm>
            <a:off x="381000" y="0"/>
            <a:ext cx="10668000" cy="113188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lnSpc>
                <a:spcPct val="100000"/>
              </a:lnSpc>
              <a:defRPr sz="3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lang="en-US" sz="3600" dirty="0"/>
              <a:t>Hoe </a:t>
            </a:r>
            <a:r>
              <a:rPr lang="en-US" sz="3600" dirty="0" err="1"/>
              <a:t>stel</a:t>
            </a:r>
            <a:r>
              <a:rPr lang="en-US" sz="3600" dirty="0"/>
              <a:t> je de diagnose </a:t>
            </a:r>
            <a:r>
              <a:rPr lang="en-US" sz="3600" dirty="0" err="1"/>
              <a:t>hersentumor</a:t>
            </a:r>
            <a:r>
              <a:rPr lang="en-US" sz="3600" dirty="0"/>
              <a:t>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3611" y="5891077"/>
            <a:ext cx="1881433" cy="801278"/>
          </a:xfrm>
          <a:prstGeom prst="rect">
            <a:avLst/>
          </a:prstGeom>
          <a:solidFill>
            <a:srgbClr val="FFF3F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1" name="Tijdelijke aanduiding voor inhoud 3">
            <a:extLst>
              <a:ext uri="{FF2B5EF4-FFF2-40B4-BE49-F238E27FC236}">
                <a16:creationId xmlns:a16="http://schemas.microsoft.com/office/drawing/2014/main" id="{8EABDD41-B101-B660-4215-EC3EF17C35E9}"/>
              </a:ext>
            </a:extLst>
          </p:cNvPr>
          <p:cNvSpPr txBox="1">
            <a:spLocks noChangeArrowheads="1"/>
          </p:cNvSpPr>
          <p:nvPr/>
        </p:nvSpPr>
        <p:spPr>
          <a:xfrm>
            <a:off x="-70815" y="1436416"/>
            <a:ext cx="8917893" cy="1834686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800100" lvl="1" indent="-342900" hangingPunct="1">
              <a:buFont typeface="Arial" panose="020B0604020202020204" pitchFamily="34" charset="0"/>
              <a:buChar char="•"/>
              <a:defRPr/>
            </a:pPr>
            <a:r>
              <a:rPr lang="nl-NL" sz="2400" dirty="0">
                <a:solidFill>
                  <a:srgbClr val="760000"/>
                </a:solidFill>
                <a:latin typeface="Montserrat ExtraLight"/>
              </a:rPr>
              <a:t>neurologische symptomen verdacht voor hersentumor:</a:t>
            </a:r>
          </a:p>
          <a:p>
            <a:pPr marL="457200" lvl="1" indent="0" hangingPunct="1">
              <a:buFont typeface="Arial"/>
              <a:buNone/>
              <a:defRPr/>
            </a:pPr>
            <a:r>
              <a:rPr lang="en-US" sz="2400" dirty="0">
                <a:solidFill>
                  <a:srgbClr val="760000"/>
                </a:solidFill>
                <a:latin typeface="Montserrat ExtraLight"/>
              </a:rPr>
              <a:t>    </a:t>
            </a:r>
            <a:r>
              <a:rPr lang="en-US" sz="2400" dirty="0" err="1">
                <a:solidFill>
                  <a:srgbClr val="760000"/>
                </a:solidFill>
                <a:latin typeface="Montserrat ExtraLight"/>
              </a:rPr>
              <a:t>huisarts</a:t>
            </a:r>
            <a:r>
              <a:rPr lang="en-US" sz="2400" dirty="0">
                <a:solidFill>
                  <a:srgbClr val="760000"/>
                </a:solidFill>
                <a:latin typeface="Montserrat ExtraLight"/>
              </a:rPr>
              <a:t> </a:t>
            </a:r>
            <a:r>
              <a:rPr lang="en-US" sz="2400" dirty="0" err="1">
                <a:solidFill>
                  <a:srgbClr val="760000"/>
                </a:solidFill>
                <a:latin typeface="Montserrat ExtraLight"/>
              </a:rPr>
              <a:t>verwijst</a:t>
            </a:r>
            <a:r>
              <a:rPr lang="en-US" sz="2400" dirty="0">
                <a:solidFill>
                  <a:srgbClr val="760000"/>
                </a:solidFill>
                <a:latin typeface="Montserrat ExtraLight"/>
              </a:rPr>
              <a:t> </a:t>
            </a:r>
            <a:r>
              <a:rPr lang="en-US" sz="2400" dirty="0" err="1">
                <a:solidFill>
                  <a:srgbClr val="760000"/>
                </a:solidFill>
                <a:latin typeface="Montserrat ExtraLight"/>
              </a:rPr>
              <a:t>naar</a:t>
            </a:r>
            <a:r>
              <a:rPr lang="en-US" sz="2400" dirty="0">
                <a:solidFill>
                  <a:srgbClr val="760000"/>
                </a:solidFill>
                <a:latin typeface="Montserrat ExtraLight"/>
              </a:rPr>
              <a:t> </a:t>
            </a:r>
            <a:r>
              <a:rPr lang="en-US" sz="2400" dirty="0" err="1">
                <a:solidFill>
                  <a:srgbClr val="760000"/>
                </a:solidFill>
                <a:latin typeface="Montserrat ExtraLight"/>
              </a:rPr>
              <a:t>neuroloog</a:t>
            </a:r>
            <a:endParaRPr lang="en-US" sz="2400" dirty="0">
              <a:solidFill>
                <a:srgbClr val="760000"/>
              </a:solidFill>
              <a:latin typeface="Montserrat ExtraLight"/>
            </a:endParaRPr>
          </a:p>
          <a:p>
            <a:pPr marL="457200" lvl="1" indent="0" hangingPunct="1">
              <a:buFont typeface="Arial"/>
              <a:buNone/>
              <a:defRPr/>
            </a:pPr>
            <a:endParaRPr lang="nl-NL" sz="2400" dirty="0">
              <a:solidFill>
                <a:srgbClr val="760000"/>
              </a:solidFill>
              <a:latin typeface="Montserrat ExtraLight"/>
            </a:endParaRPr>
          </a:p>
          <a:p>
            <a:pPr marL="800100" lvl="1" indent="-342900" hangingPunct="1">
              <a:buFont typeface="Arial" panose="020B0604020202020204" pitchFamily="34" charset="0"/>
              <a:buChar char="•"/>
              <a:defRPr/>
            </a:pPr>
            <a:r>
              <a:rPr lang="nl-NL" sz="2400" dirty="0">
                <a:solidFill>
                  <a:srgbClr val="760000"/>
                </a:solidFill>
                <a:latin typeface="Montserrat ExtraLight"/>
              </a:rPr>
              <a:t>scan hersenen: soms eerst CT, daarna MRI hersenen</a:t>
            </a:r>
          </a:p>
          <a:p>
            <a:pPr marL="217885" indent="-217885" hangingPunct="1">
              <a:defRPr/>
            </a:pPr>
            <a:endParaRPr lang="nl-NL" altLang="nl-NL" sz="2400" dirty="0">
              <a:solidFill>
                <a:srgbClr val="760000"/>
              </a:solidFill>
              <a:latin typeface="Montserrat ExtraLight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640" y="3834199"/>
            <a:ext cx="2418808" cy="2728911"/>
          </a:xfrm>
          <a:prstGeom prst="rect">
            <a:avLst/>
          </a:prstGeom>
        </p:spPr>
      </p:pic>
      <p:pic>
        <p:nvPicPr>
          <p:cNvPr id="23" name="Picture 6" descr="Untitled Document">
            <a:extLst>
              <a:ext uri="{FF2B5EF4-FFF2-40B4-BE49-F238E27FC236}">
                <a16:creationId xmlns:a16="http://schemas.microsoft.com/office/drawing/2014/main" id="{F7DC7D3A-895C-A313-A228-85C3814AF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846" y="3834199"/>
            <a:ext cx="2345511" cy="2728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7143354" y="3596479"/>
            <a:ext cx="3407447" cy="2671741"/>
            <a:chOff x="4908804" y="3628844"/>
            <a:chExt cx="3407447" cy="2671741"/>
          </a:xfrm>
        </p:grpSpPr>
        <p:sp>
          <p:nvSpPr>
            <p:cNvPr id="25" name="TextBox 24"/>
            <p:cNvSpPr txBox="1"/>
            <p:nvPr/>
          </p:nvSpPr>
          <p:spPr>
            <a:xfrm>
              <a:off x="5711020" y="5900475"/>
              <a:ext cx="220605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solidFill>
                    <a:srgbClr val="760000"/>
                  </a:solidFill>
                  <a:latin typeface="Montserrat ExtraLight"/>
                </a:rPr>
                <a:t>biopt</a:t>
              </a:r>
              <a:r>
                <a:rPr lang="en-US" sz="2000" dirty="0">
                  <a:solidFill>
                    <a:srgbClr val="760000"/>
                  </a:solidFill>
                  <a:latin typeface="Montserrat ExtraLight"/>
                </a:rPr>
                <a:t> of </a:t>
              </a:r>
              <a:r>
                <a:rPr lang="en-US" sz="2000" dirty="0" err="1">
                  <a:solidFill>
                    <a:srgbClr val="760000"/>
                  </a:solidFill>
                  <a:latin typeface="Montserrat ExtraLight"/>
                </a:rPr>
                <a:t>resectie</a:t>
              </a:r>
              <a:r>
                <a:rPr lang="en-US" sz="2000" dirty="0">
                  <a:solidFill>
                    <a:srgbClr val="760000"/>
                  </a:solidFill>
                  <a:latin typeface="Montserrat ExtraLight"/>
                </a:rPr>
                <a:t>? </a:t>
              </a:r>
              <a:endParaRPr lang="nl-NL" sz="2000" dirty="0">
                <a:solidFill>
                  <a:srgbClr val="760000"/>
                </a:solidFill>
                <a:latin typeface="Montserrat ExtraLight"/>
              </a:endParaRPr>
            </a:p>
          </p:txBody>
        </p:sp>
        <p:pic>
          <p:nvPicPr>
            <p:cNvPr id="26" name="Picture 2" descr="How NQF Frames Shared Decision-Making as a Standard of Care">
              <a:extLst>
                <a:ext uri="{FF2B5EF4-FFF2-40B4-BE49-F238E27FC236}">
                  <a16:creationId xmlns:a16="http://schemas.microsoft.com/office/drawing/2014/main" id="{28C47E05-CE59-86D2-A0B6-9484D5AC73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8804" y="3628844"/>
              <a:ext cx="3407447" cy="22716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TextBox 26"/>
          <p:cNvSpPr txBox="1"/>
          <p:nvPr/>
        </p:nvSpPr>
        <p:spPr>
          <a:xfrm>
            <a:off x="6149645" y="6291716"/>
            <a:ext cx="5577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760000"/>
                </a:solidFill>
                <a:latin typeface="Montserrat ExtraLight"/>
              </a:rPr>
              <a:t>resectie</a:t>
            </a:r>
            <a:r>
              <a:rPr lang="en-US" dirty="0">
                <a:solidFill>
                  <a:srgbClr val="760000"/>
                </a:solidFill>
                <a:latin typeface="Montserrat ExtraLight"/>
              </a:rPr>
              <a:t> = </a:t>
            </a:r>
            <a:r>
              <a:rPr lang="en-US" dirty="0" err="1">
                <a:solidFill>
                  <a:srgbClr val="760000"/>
                </a:solidFill>
                <a:latin typeface="Montserrat ExtraLight"/>
              </a:rPr>
              <a:t>zoveel</a:t>
            </a:r>
            <a:r>
              <a:rPr lang="en-US" dirty="0">
                <a:solidFill>
                  <a:srgbClr val="760000"/>
                </a:solidFill>
                <a:latin typeface="Montserrat ExtraLight"/>
              </a:rPr>
              <a:t> </a:t>
            </a:r>
            <a:r>
              <a:rPr lang="en-US" dirty="0" err="1">
                <a:solidFill>
                  <a:srgbClr val="760000"/>
                </a:solidFill>
                <a:latin typeface="Montserrat ExtraLight"/>
              </a:rPr>
              <a:t>mogelijk</a:t>
            </a:r>
            <a:r>
              <a:rPr lang="en-US" dirty="0">
                <a:solidFill>
                  <a:srgbClr val="760000"/>
                </a:solidFill>
                <a:latin typeface="Montserrat ExtraLight"/>
              </a:rPr>
              <a:t> </a:t>
            </a:r>
            <a:r>
              <a:rPr lang="en-US" dirty="0" err="1">
                <a:solidFill>
                  <a:srgbClr val="760000"/>
                </a:solidFill>
                <a:latin typeface="Montserrat ExtraLight"/>
              </a:rPr>
              <a:t>tumorweefsel</a:t>
            </a:r>
            <a:r>
              <a:rPr lang="en-US" dirty="0">
                <a:solidFill>
                  <a:srgbClr val="760000"/>
                </a:solidFill>
                <a:latin typeface="Montserrat ExtraLight"/>
              </a:rPr>
              <a:t> </a:t>
            </a:r>
            <a:r>
              <a:rPr lang="en-US" dirty="0" err="1">
                <a:solidFill>
                  <a:srgbClr val="760000"/>
                </a:solidFill>
                <a:latin typeface="Montserrat ExtraLight"/>
              </a:rPr>
              <a:t>verwijderen</a:t>
            </a:r>
            <a:r>
              <a:rPr lang="en-US" dirty="0">
                <a:solidFill>
                  <a:srgbClr val="760000"/>
                </a:solidFill>
                <a:latin typeface="Montserrat ExtraLight"/>
              </a:rPr>
              <a:t> </a:t>
            </a:r>
            <a:endParaRPr lang="nl-NL" dirty="0">
              <a:solidFill>
                <a:srgbClr val="760000"/>
              </a:solidFill>
              <a:latin typeface="Montserrat 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60119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2025_template publieksdag_02.jpg" descr="2025_template publieksdag_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9703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04" name="Wijzig tekst: klik 2x"/>
          <p:cNvSpPr txBox="1">
            <a:spLocks noGrp="1"/>
          </p:cNvSpPr>
          <p:nvPr>
            <p:ph type="title" idx="4294967295"/>
          </p:nvPr>
        </p:nvSpPr>
        <p:spPr>
          <a:xfrm>
            <a:off x="381000" y="0"/>
            <a:ext cx="10668000" cy="113188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lnSpc>
                <a:spcPct val="100000"/>
              </a:lnSpc>
              <a:defRPr sz="3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lang="en-US" sz="2800" dirty="0" err="1"/>
              <a:t>Operatie</a:t>
            </a:r>
            <a:r>
              <a:rPr lang="en-US" sz="2800" dirty="0"/>
              <a:t> </a:t>
            </a:r>
            <a:r>
              <a:rPr lang="en-US" sz="2800" dirty="0" err="1"/>
              <a:t>hersentumor</a:t>
            </a:r>
            <a:r>
              <a:rPr lang="en-US" sz="2800" dirty="0"/>
              <a:t>: </a:t>
            </a:r>
            <a:r>
              <a:rPr lang="en-US" sz="2800" dirty="0" err="1"/>
              <a:t>biopt</a:t>
            </a:r>
            <a:r>
              <a:rPr lang="en-US" sz="2800" dirty="0"/>
              <a:t> of </a:t>
            </a:r>
            <a:r>
              <a:rPr lang="en-US" sz="2800" dirty="0" err="1"/>
              <a:t>resectie</a:t>
            </a:r>
            <a:r>
              <a:rPr lang="en-US" sz="2800" dirty="0"/>
              <a:t>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3611" y="5891077"/>
            <a:ext cx="1881433" cy="801278"/>
          </a:xfrm>
          <a:prstGeom prst="rect">
            <a:avLst/>
          </a:prstGeom>
          <a:solidFill>
            <a:srgbClr val="FFF3F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1" name="Tijdelijke aanduiding voor inhoud 3">
            <a:extLst>
              <a:ext uri="{FF2B5EF4-FFF2-40B4-BE49-F238E27FC236}">
                <a16:creationId xmlns:a16="http://schemas.microsoft.com/office/drawing/2014/main" id="{8EABDD41-B101-B660-4215-EC3EF17C35E9}"/>
              </a:ext>
            </a:extLst>
          </p:cNvPr>
          <p:cNvSpPr txBox="1">
            <a:spLocks noChangeArrowheads="1"/>
          </p:cNvSpPr>
          <p:nvPr/>
        </p:nvSpPr>
        <p:spPr>
          <a:xfrm>
            <a:off x="-70815" y="1436416"/>
            <a:ext cx="8917893" cy="1834686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217885" indent="-217885" hangingPunct="1">
              <a:defRPr/>
            </a:pPr>
            <a:endParaRPr lang="nl-NL" altLang="nl-NL" sz="2200" dirty="0">
              <a:solidFill>
                <a:srgbClr val="480000"/>
              </a:solidFill>
              <a:latin typeface="Montserrat ExtraLigh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71881" y="5000521"/>
            <a:ext cx="6404317" cy="15819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200" b="1" dirty="0" err="1">
                <a:solidFill>
                  <a:srgbClr val="760000"/>
                </a:solidFill>
                <a:latin typeface="Montserrat ExtraLight"/>
              </a:rPr>
              <a:t>Doelen</a:t>
            </a:r>
            <a:r>
              <a:rPr lang="en-US" sz="2200" b="1" dirty="0">
                <a:solidFill>
                  <a:srgbClr val="760000"/>
                </a:solidFill>
                <a:latin typeface="Montserrat ExtraLight"/>
              </a:rPr>
              <a:t> </a:t>
            </a:r>
            <a:r>
              <a:rPr lang="en-US" sz="2200" b="1" dirty="0" err="1">
                <a:solidFill>
                  <a:srgbClr val="760000"/>
                </a:solidFill>
                <a:latin typeface="Montserrat ExtraLight"/>
              </a:rPr>
              <a:t>operatie</a:t>
            </a:r>
            <a:r>
              <a:rPr lang="en-US" sz="2200" b="1" dirty="0">
                <a:solidFill>
                  <a:srgbClr val="760000"/>
                </a:solidFill>
                <a:latin typeface="Montserrat ExtraLight"/>
              </a:rPr>
              <a:t>: </a:t>
            </a:r>
          </a:p>
          <a:p>
            <a:pPr marL="457200" indent="-457200">
              <a:lnSpc>
                <a:spcPct val="110000"/>
              </a:lnSpc>
              <a:buFontTx/>
              <a:buChar char="-"/>
            </a:pPr>
            <a:r>
              <a:rPr lang="en-US" sz="2200" dirty="0" err="1">
                <a:solidFill>
                  <a:srgbClr val="760000"/>
                </a:solidFill>
                <a:latin typeface="Montserrat ExtraLight"/>
              </a:rPr>
              <a:t>welke</a:t>
            </a:r>
            <a:r>
              <a:rPr lang="en-US" sz="2200" dirty="0">
                <a:solidFill>
                  <a:srgbClr val="760000"/>
                </a:solidFill>
                <a:latin typeface="Montserrat ExtraLight"/>
              </a:rPr>
              <a:t> type tumor?		------    </a:t>
            </a:r>
            <a:r>
              <a:rPr lang="en-US" sz="2000" dirty="0" err="1">
                <a:solidFill>
                  <a:srgbClr val="760000"/>
                </a:solidFill>
                <a:latin typeface="Montserrat ExtraLight"/>
              </a:rPr>
              <a:t>biopt</a:t>
            </a:r>
            <a:r>
              <a:rPr lang="en-US" sz="2000" dirty="0">
                <a:solidFill>
                  <a:srgbClr val="760000"/>
                </a:solidFill>
                <a:latin typeface="Montserrat ExtraLight"/>
              </a:rPr>
              <a:t>/</a:t>
            </a:r>
            <a:r>
              <a:rPr lang="en-US" sz="2000" dirty="0" err="1">
                <a:solidFill>
                  <a:srgbClr val="760000"/>
                </a:solidFill>
                <a:latin typeface="Montserrat ExtraLight"/>
              </a:rPr>
              <a:t>resectie</a:t>
            </a:r>
            <a:endParaRPr lang="en-US" sz="2000" dirty="0">
              <a:solidFill>
                <a:srgbClr val="760000"/>
              </a:solidFill>
              <a:latin typeface="Montserrat ExtraLight"/>
            </a:endParaRPr>
          </a:p>
          <a:p>
            <a:pPr marL="457200" indent="-457200">
              <a:lnSpc>
                <a:spcPct val="110000"/>
              </a:lnSpc>
              <a:buFontTx/>
              <a:buChar char="-"/>
            </a:pPr>
            <a:r>
              <a:rPr lang="en-US" sz="2200" dirty="0" err="1">
                <a:solidFill>
                  <a:srgbClr val="760000"/>
                </a:solidFill>
                <a:latin typeface="Montserrat ExtraLight"/>
              </a:rPr>
              <a:t>verbeteren</a:t>
            </a:r>
            <a:r>
              <a:rPr lang="en-US" sz="2200" dirty="0">
                <a:solidFill>
                  <a:srgbClr val="760000"/>
                </a:solidFill>
                <a:latin typeface="Montserrat ExtraLight"/>
              </a:rPr>
              <a:t> </a:t>
            </a:r>
            <a:r>
              <a:rPr lang="en-US" sz="2200" dirty="0" err="1">
                <a:solidFill>
                  <a:srgbClr val="760000"/>
                </a:solidFill>
                <a:latin typeface="Montserrat ExtraLight"/>
              </a:rPr>
              <a:t>symptomen</a:t>
            </a:r>
            <a:r>
              <a:rPr lang="en-US" sz="2200" dirty="0">
                <a:solidFill>
                  <a:srgbClr val="760000"/>
                </a:solidFill>
                <a:latin typeface="Montserrat ExtraLight"/>
              </a:rPr>
              <a:t>  	------    </a:t>
            </a:r>
            <a:r>
              <a:rPr lang="en-US" sz="2000" dirty="0" err="1">
                <a:solidFill>
                  <a:srgbClr val="760000"/>
                </a:solidFill>
                <a:latin typeface="Montserrat ExtraLight"/>
              </a:rPr>
              <a:t>resectie</a:t>
            </a:r>
            <a:endParaRPr lang="en-US" sz="2000" dirty="0">
              <a:solidFill>
                <a:srgbClr val="760000"/>
              </a:solidFill>
              <a:latin typeface="Montserrat ExtraLight"/>
            </a:endParaRPr>
          </a:p>
          <a:p>
            <a:pPr marL="457200" indent="-457200">
              <a:lnSpc>
                <a:spcPct val="110000"/>
              </a:lnSpc>
              <a:buFontTx/>
              <a:buChar char="-"/>
            </a:pPr>
            <a:r>
              <a:rPr lang="en-US" sz="2200" dirty="0" err="1">
                <a:solidFill>
                  <a:srgbClr val="760000"/>
                </a:solidFill>
                <a:latin typeface="Montserrat ExtraLight"/>
              </a:rPr>
              <a:t>verbeteren</a:t>
            </a:r>
            <a:r>
              <a:rPr lang="en-US" sz="2200" dirty="0">
                <a:solidFill>
                  <a:srgbClr val="760000"/>
                </a:solidFill>
                <a:latin typeface="Montserrat ExtraLight"/>
              </a:rPr>
              <a:t> </a:t>
            </a:r>
            <a:r>
              <a:rPr lang="en-US" sz="2200" dirty="0" err="1">
                <a:solidFill>
                  <a:srgbClr val="760000"/>
                </a:solidFill>
                <a:latin typeface="Montserrat ExtraLight"/>
              </a:rPr>
              <a:t>prognose</a:t>
            </a:r>
            <a:r>
              <a:rPr lang="en-US" sz="2200" dirty="0">
                <a:solidFill>
                  <a:srgbClr val="760000"/>
                </a:solidFill>
                <a:latin typeface="Montserrat ExtraLight"/>
              </a:rPr>
              <a:t>      	------    </a:t>
            </a:r>
            <a:r>
              <a:rPr lang="en-US" sz="2000" dirty="0" err="1">
                <a:solidFill>
                  <a:srgbClr val="760000"/>
                </a:solidFill>
                <a:latin typeface="Montserrat ExtraLight"/>
              </a:rPr>
              <a:t>resectie</a:t>
            </a:r>
            <a:endParaRPr lang="nl-NL" sz="2000" dirty="0">
              <a:solidFill>
                <a:srgbClr val="760000"/>
              </a:solidFill>
              <a:latin typeface="Montserrat ExtraLight"/>
            </a:endParaRPr>
          </a:p>
        </p:txBody>
      </p:sp>
      <p:pic>
        <p:nvPicPr>
          <p:cNvPr id="13" name="Picture 2" descr="Neuronavigatie | ZNA">
            <a:extLst>
              <a:ext uri="{FF2B5EF4-FFF2-40B4-BE49-F238E27FC236}">
                <a16:creationId xmlns:a16="http://schemas.microsoft.com/office/drawing/2014/main" id="{97851BDA-C5B5-C374-D5C2-EAB8B5A4A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881" y="1531128"/>
            <a:ext cx="5595425" cy="3213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11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2025_template publieksdag_02.jpg" descr="2025_template publieksdag_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861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04" name="Wijzig tekst: klik 2x"/>
          <p:cNvSpPr txBox="1">
            <a:spLocks noGrp="1"/>
          </p:cNvSpPr>
          <p:nvPr>
            <p:ph type="title" idx="4294967295"/>
          </p:nvPr>
        </p:nvSpPr>
        <p:spPr>
          <a:xfrm>
            <a:off x="357554" y="0"/>
            <a:ext cx="10668000" cy="113188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lnSpc>
                <a:spcPct val="100000"/>
              </a:lnSpc>
              <a:defRPr sz="3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lang="en-US" sz="3600" dirty="0" err="1"/>
              <a:t>Belangrijk</a:t>
            </a:r>
            <a:r>
              <a:rPr lang="en-US" sz="3600" dirty="0"/>
              <a:t> </a:t>
            </a:r>
            <a:r>
              <a:rPr lang="en-US" sz="3600" dirty="0" err="1"/>
              <a:t>bij</a:t>
            </a:r>
            <a:r>
              <a:rPr lang="en-US" sz="3600" dirty="0"/>
              <a:t> </a:t>
            </a:r>
            <a:r>
              <a:rPr lang="en-US" sz="3600" dirty="0" err="1"/>
              <a:t>resectie</a:t>
            </a:r>
            <a:r>
              <a:rPr lang="en-US" sz="3600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3611" y="5891077"/>
            <a:ext cx="1881433" cy="801278"/>
          </a:xfrm>
          <a:prstGeom prst="rect">
            <a:avLst/>
          </a:prstGeom>
          <a:solidFill>
            <a:srgbClr val="FFF3F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1" name="Tijdelijke aanduiding voor inhoud 3">
            <a:extLst>
              <a:ext uri="{FF2B5EF4-FFF2-40B4-BE49-F238E27FC236}">
                <a16:creationId xmlns:a16="http://schemas.microsoft.com/office/drawing/2014/main" id="{8EABDD41-B101-B660-4215-EC3EF17C35E9}"/>
              </a:ext>
            </a:extLst>
          </p:cNvPr>
          <p:cNvSpPr txBox="1">
            <a:spLocks noChangeArrowheads="1"/>
          </p:cNvSpPr>
          <p:nvPr/>
        </p:nvSpPr>
        <p:spPr>
          <a:xfrm>
            <a:off x="-70815" y="1436416"/>
            <a:ext cx="8917893" cy="1834686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217885" indent="-217885" hangingPunct="1">
              <a:defRPr/>
            </a:pPr>
            <a:endParaRPr lang="nl-NL" altLang="nl-NL" sz="2200" dirty="0">
              <a:solidFill>
                <a:srgbClr val="480000"/>
              </a:solidFill>
              <a:latin typeface="Montserrat ExtraLight"/>
            </a:endParaRPr>
          </a:p>
        </p:txBody>
      </p:sp>
      <p:pic>
        <p:nvPicPr>
          <p:cNvPr id="1028" name="Picture 4" descr="https://www.kinderneurologie.eu/getmedia/7da686ff-d8b1-4d27-aab0-e3dfb6d4bc85/operatie-hersentumor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73" b="12285"/>
          <a:stretch/>
        </p:blipFill>
        <p:spPr bwMode="auto">
          <a:xfrm>
            <a:off x="1114327" y="2023798"/>
            <a:ext cx="9112381" cy="426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03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2025_template publieksdag_02.jpg" descr="2025_template publieksdag_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94" name="Rectangle 2"/>
          <p:cNvSpPr txBox="1"/>
          <p:nvPr/>
        </p:nvSpPr>
        <p:spPr>
          <a:xfrm>
            <a:off x="612510" y="172472"/>
            <a:ext cx="9971979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3200">
                <a:solidFill>
                  <a:srgbClr val="75212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lang="en-US" sz="4800" b="1" dirty="0" err="1">
                <a:solidFill>
                  <a:schemeClr val="bg1"/>
                </a:solidFill>
              </a:rPr>
              <a:t>Hersentumoren</a:t>
            </a:r>
            <a:r>
              <a:rPr lang="en-US" sz="4800" b="1" dirty="0">
                <a:solidFill>
                  <a:schemeClr val="bg1"/>
                </a:solidFill>
              </a:rPr>
              <a:t> – de basis </a:t>
            </a:r>
            <a:endParaRPr sz="4800" b="1" dirty="0">
              <a:solidFill>
                <a:schemeClr val="bg1"/>
              </a:solidFill>
            </a:endParaRPr>
          </a:p>
        </p:txBody>
      </p:sp>
      <p:sp>
        <p:nvSpPr>
          <p:cNvPr id="295" name="Rectangle 6"/>
          <p:cNvSpPr txBox="1"/>
          <p:nvPr/>
        </p:nvSpPr>
        <p:spPr>
          <a:xfrm>
            <a:off x="3749849" y="1723462"/>
            <a:ext cx="3843876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rgbClr val="75212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lang="en-US" sz="4000" dirty="0"/>
              <a:t>Dieta Brandsma</a:t>
            </a:r>
            <a:endParaRPr sz="4000" dirty="0"/>
          </a:p>
        </p:txBody>
      </p:sp>
      <p:sp>
        <p:nvSpPr>
          <p:cNvPr id="296" name="Rectangle 7"/>
          <p:cNvSpPr txBox="1"/>
          <p:nvPr/>
        </p:nvSpPr>
        <p:spPr>
          <a:xfrm>
            <a:off x="1477925" y="3013815"/>
            <a:ext cx="9856382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rgbClr val="75212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lang="en-US" sz="2400" dirty="0"/>
              <a:t> - </a:t>
            </a:r>
            <a:r>
              <a:rPr lang="en-US" sz="2400" dirty="0" err="1"/>
              <a:t>neuroloog</a:t>
            </a:r>
            <a:r>
              <a:rPr lang="en-US" sz="2400" dirty="0"/>
              <a:t> Antoni van Leeuwenhoek </a:t>
            </a:r>
            <a:r>
              <a:rPr lang="en-US" sz="2400" dirty="0" err="1"/>
              <a:t>en</a:t>
            </a:r>
            <a:r>
              <a:rPr lang="en-US" sz="2400" dirty="0"/>
              <a:t> Amsterdam UMC  </a:t>
            </a:r>
          </a:p>
          <a:p>
            <a:r>
              <a:rPr lang="en-US" sz="2400" dirty="0"/>
              <a:t> - </a:t>
            </a:r>
            <a:r>
              <a:rPr lang="en-US" sz="2400" dirty="0" err="1"/>
              <a:t>voorzitter</a:t>
            </a:r>
            <a:r>
              <a:rPr lang="en-US" sz="2400" dirty="0"/>
              <a:t> </a:t>
            </a:r>
            <a:r>
              <a:rPr lang="en-US" sz="2400" dirty="0" err="1"/>
              <a:t>Landelijke</a:t>
            </a:r>
            <a:r>
              <a:rPr lang="en-US" sz="2400" dirty="0"/>
              <a:t> </a:t>
            </a:r>
            <a:r>
              <a:rPr lang="en-US" sz="2400" dirty="0" err="1"/>
              <a:t>Werkgroep</a:t>
            </a:r>
            <a:r>
              <a:rPr lang="en-US" sz="2400" dirty="0"/>
              <a:t> Neuro-</a:t>
            </a:r>
            <a:r>
              <a:rPr lang="en-US" sz="2400" dirty="0" err="1"/>
              <a:t>Oncologie</a:t>
            </a:r>
            <a:r>
              <a:rPr lang="en-US" sz="2400" dirty="0"/>
              <a:t> (LWNO)</a:t>
            </a:r>
            <a:endParaRPr sz="2400" dirty="0"/>
          </a:p>
        </p:txBody>
      </p:sp>
      <p:pic>
        <p:nvPicPr>
          <p:cNvPr id="2050" name="Picture 2" descr="https://www.eanpages.org/wp-content/uploads/2016/12/LWNO_logo-300x21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7" t="7358" r="15409" b="12651"/>
          <a:stretch/>
        </p:blipFill>
        <p:spPr bwMode="auto">
          <a:xfrm>
            <a:off x="8576441" y="4059775"/>
            <a:ext cx="1597572" cy="133481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052" name="Picture 4" descr="https://nvpc.nl/app/uploads/2022/07/Av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011" y="4214144"/>
            <a:ext cx="2020169" cy="102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2066" y="4267748"/>
            <a:ext cx="3523961" cy="91886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2025_template publieksdag_02.jpg" descr="2025_template publieksdag_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04" name="Wijzig tekst: klik 2x"/>
          <p:cNvSpPr txBox="1">
            <a:spLocks noGrp="1"/>
          </p:cNvSpPr>
          <p:nvPr>
            <p:ph type="title" idx="4294967295"/>
          </p:nvPr>
        </p:nvSpPr>
        <p:spPr>
          <a:xfrm>
            <a:off x="381000" y="0"/>
            <a:ext cx="10668000" cy="113188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lnSpc>
                <a:spcPct val="100000"/>
              </a:lnSpc>
              <a:defRPr sz="3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lang="en-US" sz="3400" dirty="0" err="1"/>
              <a:t>Patholoog</a:t>
            </a:r>
            <a:r>
              <a:rPr lang="en-US" sz="3400" dirty="0"/>
              <a:t> </a:t>
            </a:r>
            <a:r>
              <a:rPr lang="en-US" sz="3400" dirty="0" err="1"/>
              <a:t>beoordeelt</a:t>
            </a:r>
            <a:r>
              <a:rPr lang="en-US" sz="3400" dirty="0"/>
              <a:t> </a:t>
            </a:r>
            <a:r>
              <a:rPr lang="en-US" sz="3400" dirty="0" err="1"/>
              <a:t>tumorweefsel</a:t>
            </a:r>
            <a:r>
              <a:rPr lang="en-US" sz="3400" dirty="0"/>
              <a:t> </a:t>
            </a:r>
            <a:r>
              <a:rPr lang="en-US" sz="3400" dirty="0" err="1"/>
              <a:t>onder</a:t>
            </a:r>
            <a:r>
              <a:rPr lang="en-US" sz="3400" dirty="0"/>
              <a:t> </a:t>
            </a:r>
            <a:r>
              <a:rPr lang="en-US" sz="3400" dirty="0" err="1"/>
              <a:t>microscoop</a:t>
            </a:r>
            <a:endParaRPr lang="en-US" sz="3400" dirty="0"/>
          </a:p>
        </p:txBody>
      </p:sp>
      <p:sp>
        <p:nvSpPr>
          <p:cNvPr id="7" name="TextBox 6"/>
          <p:cNvSpPr txBox="1"/>
          <p:nvPr/>
        </p:nvSpPr>
        <p:spPr>
          <a:xfrm>
            <a:off x="173611" y="5891077"/>
            <a:ext cx="1881433" cy="801278"/>
          </a:xfrm>
          <a:prstGeom prst="rect">
            <a:avLst/>
          </a:prstGeom>
          <a:solidFill>
            <a:srgbClr val="FFF3F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1" name="Tijdelijke aanduiding voor inhoud 3">
            <a:extLst>
              <a:ext uri="{FF2B5EF4-FFF2-40B4-BE49-F238E27FC236}">
                <a16:creationId xmlns:a16="http://schemas.microsoft.com/office/drawing/2014/main" id="{8EABDD41-B101-B660-4215-EC3EF17C35E9}"/>
              </a:ext>
            </a:extLst>
          </p:cNvPr>
          <p:cNvSpPr txBox="1">
            <a:spLocks noChangeArrowheads="1"/>
          </p:cNvSpPr>
          <p:nvPr/>
        </p:nvSpPr>
        <p:spPr>
          <a:xfrm>
            <a:off x="-70815" y="1436416"/>
            <a:ext cx="8917893" cy="1834686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217885" indent="-217885" hangingPunct="1">
              <a:defRPr/>
            </a:pPr>
            <a:endParaRPr lang="nl-NL" altLang="nl-NL" sz="2200" dirty="0">
              <a:solidFill>
                <a:srgbClr val="480000"/>
              </a:solidFill>
              <a:latin typeface="Montserrat ExtraLigh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977" y="1431242"/>
            <a:ext cx="5623311" cy="37440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t="1749" b="8077"/>
          <a:stretch/>
        </p:blipFill>
        <p:spPr>
          <a:xfrm>
            <a:off x="4249906" y="2102138"/>
            <a:ext cx="1944381" cy="16526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t="-1" b="2600"/>
          <a:stretch/>
        </p:blipFill>
        <p:spPr>
          <a:xfrm>
            <a:off x="5782299" y="3417506"/>
            <a:ext cx="4522286" cy="328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55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2025_template publieksdag_02.jpg" descr="2025_template publieksdag_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04" name="Wijzig tekst: klik 2x"/>
          <p:cNvSpPr txBox="1">
            <a:spLocks noGrp="1"/>
          </p:cNvSpPr>
          <p:nvPr>
            <p:ph type="title" idx="4294967295"/>
          </p:nvPr>
        </p:nvSpPr>
        <p:spPr>
          <a:xfrm>
            <a:off x="381000" y="15239"/>
            <a:ext cx="10668000" cy="113188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lnSpc>
                <a:spcPct val="100000"/>
              </a:lnSpc>
              <a:defRPr sz="3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lang="en-US" sz="3600" dirty="0"/>
              <a:t>Wat is het </a:t>
            </a:r>
            <a:r>
              <a:rPr lang="en-US" sz="3600" dirty="0" err="1"/>
              <a:t>tumortype</a:t>
            </a:r>
            <a:r>
              <a:rPr lang="en-US" sz="3600" dirty="0"/>
              <a:t>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3611" y="5891077"/>
            <a:ext cx="1881433" cy="801278"/>
          </a:xfrm>
          <a:prstGeom prst="rect">
            <a:avLst/>
          </a:prstGeom>
          <a:solidFill>
            <a:srgbClr val="FFF3F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1" name="Tijdelijke aanduiding voor inhoud 3">
            <a:extLst>
              <a:ext uri="{FF2B5EF4-FFF2-40B4-BE49-F238E27FC236}">
                <a16:creationId xmlns:a16="http://schemas.microsoft.com/office/drawing/2014/main" id="{8EABDD41-B101-B660-4215-EC3EF17C35E9}"/>
              </a:ext>
            </a:extLst>
          </p:cNvPr>
          <p:cNvSpPr txBox="1">
            <a:spLocks noChangeArrowheads="1"/>
          </p:cNvSpPr>
          <p:nvPr/>
        </p:nvSpPr>
        <p:spPr>
          <a:xfrm>
            <a:off x="-70815" y="1436416"/>
            <a:ext cx="8917893" cy="1834686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217885" indent="-217885" hangingPunct="1">
              <a:defRPr/>
            </a:pPr>
            <a:endParaRPr lang="nl-NL" altLang="nl-NL" sz="2200" dirty="0">
              <a:solidFill>
                <a:srgbClr val="480000"/>
              </a:solidFill>
              <a:latin typeface="Montserrat ExtraLigh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809556" y="1528661"/>
            <a:ext cx="7389728" cy="5163694"/>
            <a:chOff x="467544" y="1247131"/>
            <a:chExt cx="7389728" cy="5163694"/>
          </a:xfrm>
        </p:grpSpPr>
        <p:pic>
          <p:nvPicPr>
            <p:cNvPr id="11" name="Picture 4" descr="https://dnadatabank.files.wordpress.com/2014/08/dna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464" y="1247131"/>
              <a:ext cx="7272808" cy="51636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467544" y="2075136"/>
              <a:ext cx="88357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err="1">
                  <a:solidFill>
                    <a:srgbClr val="760000"/>
                  </a:solidFill>
                </a:rPr>
                <a:t>celkern</a:t>
              </a:r>
              <a:endParaRPr lang="nl-NL" b="1" dirty="0">
                <a:solidFill>
                  <a:srgbClr val="76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066408" y="1359757"/>
              <a:ext cx="66396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>
                  <a:solidFill>
                    <a:srgbClr val="760000"/>
                  </a:solidFill>
                </a:rPr>
                <a:t>CEL</a:t>
              </a:r>
              <a:endParaRPr lang="nl-NL" sz="2600" b="1" dirty="0">
                <a:solidFill>
                  <a:srgbClr val="76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84464" y="5671944"/>
              <a:ext cx="156164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err="1">
                  <a:solidFill>
                    <a:srgbClr val="760000"/>
                  </a:solidFill>
                </a:rPr>
                <a:t>chromosomen</a:t>
              </a:r>
              <a:endParaRPr lang="nl-NL" b="1" dirty="0">
                <a:solidFill>
                  <a:srgbClr val="76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209440" y="5561404"/>
              <a:ext cx="816249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>
                  <a:solidFill>
                    <a:srgbClr val="760000"/>
                  </a:solidFill>
                </a:rPr>
                <a:t>DNA</a:t>
              </a:r>
              <a:endParaRPr lang="nl-NL" sz="2600" b="1" dirty="0">
                <a:solidFill>
                  <a:srgbClr val="760000"/>
                </a:solidFill>
              </a:endParaRPr>
            </a:p>
          </p:txBody>
        </p:sp>
      </p:grpSp>
      <p:pic>
        <p:nvPicPr>
          <p:cNvPr id="16" name="Picture 2" descr="https://media.nu.nl/m/dkdx0rqa34v8_wd854/dna-tes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156" y="1528661"/>
            <a:ext cx="9438608" cy="530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60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2025_template publieksdag_02.jpg" descr="2025_template publieksdag_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04" name="Wijzig tekst: klik 2x"/>
          <p:cNvSpPr txBox="1">
            <a:spLocks noGrp="1"/>
          </p:cNvSpPr>
          <p:nvPr>
            <p:ph type="title" idx="4294967295"/>
          </p:nvPr>
        </p:nvSpPr>
        <p:spPr>
          <a:xfrm>
            <a:off x="381000" y="15239"/>
            <a:ext cx="10668000" cy="113188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lnSpc>
                <a:spcPct val="100000"/>
              </a:lnSpc>
              <a:defRPr sz="3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lang="en-US" sz="3600" dirty="0" err="1"/>
              <a:t>Multidisciplinair</a:t>
            </a:r>
            <a:r>
              <a:rPr lang="en-US" sz="3600" dirty="0"/>
              <a:t> </a:t>
            </a:r>
            <a:r>
              <a:rPr lang="en-US" sz="3600" dirty="0" err="1"/>
              <a:t>overleg</a:t>
            </a:r>
            <a:r>
              <a:rPr lang="en-US" sz="3600" dirty="0"/>
              <a:t> (MDO)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3611" y="5891077"/>
            <a:ext cx="1881433" cy="801278"/>
          </a:xfrm>
          <a:prstGeom prst="rect">
            <a:avLst/>
          </a:prstGeom>
          <a:solidFill>
            <a:srgbClr val="FFF3F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1" name="Tijdelijke aanduiding voor inhoud 3">
            <a:extLst>
              <a:ext uri="{FF2B5EF4-FFF2-40B4-BE49-F238E27FC236}">
                <a16:creationId xmlns:a16="http://schemas.microsoft.com/office/drawing/2014/main" id="{8EABDD41-B101-B660-4215-EC3EF17C35E9}"/>
              </a:ext>
            </a:extLst>
          </p:cNvPr>
          <p:cNvSpPr txBox="1">
            <a:spLocks noChangeArrowheads="1"/>
          </p:cNvSpPr>
          <p:nvPr/>
        </p:nvSpPr>
        <p:spPr>
          <a:xfrm>
            <a:off x="-70815" y="1436416"/>
            <a:ext cx="8917893" cy="1834686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217885" indent="-217885" hangingPunct="1">
              <a:defRPr/>
            </a:pPr>
            <a:endParaRPr lang="nl-NL" altLang="nl-NL" sz="2200" dirty="0">
              <a:solidFill>
                <a:srgbClr val="480000"/>
              </a:solidFill>
              <a:latin typeface="Montserrat ExtraLight"/>
            </a:endParaRPr>
          </a:p>
        </p:txBody>
      </p:sp>
      <p:pic>
        <p:nvPicPr>
          <p:cNvPr id="17" name="Picture 2" descr="How NQF Frames Shared Decision-Making as a Standard of Care">
            <a:extLst>
              <a:ext uri="{FF2B5EF4-FFF2-40B4-BE49-F238E27FC236}">
                <a16:creationId xmlns:a16="http://schemas.microsoft.com/office/drawing/2014/main" id="{28C47E05-CE59-86D2-A0B6-9484D5AC7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627" y="1681596"/>
            <a:ext cx="6438745" cy="429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2155" y="6215992"/>
            <a:ext cx="1176860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err="1">
                <a:solidFill>
                  <a:srgbClr val="760000"/>
                </a:solidFill>
                <a:latin typeface="Montserrat ExtraLight"/>
              </a:rPr>
              <a:t>neuroloog</a:t>
            </a:r>
            <a:r>
              <a:rPr lang="en-US" dirty="0">
                <a:solidFill>
                  <a:srgbClr val="760000"/>
                </a:solidFill>
                <a:latin typeface="Montserrat ExtraLight"/>
              </a:rPr>
              <a:t>, </a:t>
            </a:r>
            <a:r>
              <a:rPr lang="en-US" dirty="0" err="1">
                <a:solidFill>
                  <a:srgbClr val="760000"/>
                </a:solidFill>
                <a:latin typeface="Montserrat ExtraLight"/>
              </a:rPr>
              <a:t>neurochirurg</a:t>
            </a:r>
            <a:r>
              <a:rPr lang="en-US" dirty="0">
                <a:solidFill>
                  <a:srgbClr val="760000"/>
                </a:solidFill>
                <a:latin typeface="Montserrat ExtraLight"/>
              </a:rPr>
              <a:t>, </a:t>
            </a:r>
            <a:r>
              <a:rPr lang="en-US" dirty="0" err="1">
                <a:solidFill>
                  <a:srgbClr val="760000"/>
                </a:solidFill>
                <a:latin typeface="Montserrat ExtraLight"/>
              </a:rPr>
              <a:t>radioloog</a:t>
            </a:r>
            <a:r>
              <a:rPr lang="en-US" dirty="0">
                <a:solidFill>
                  <a:srgbClr val="760000"/>
                </a:solidFill>
                <a:latin typeface="Montserrat ExtraLight"/>
              </a:rPr>
              <a:t>, </a:t>
            </a:r>
            <a:r>
              <a:rPr lang="en-US" dirty="0" err="1">
                <a:solidFill>
                  <a:srgbClr val="760000"/>
                </a:solidFill>
                <a:latin typeface="Montserrat ExtraLight"/>
              </a:rPr>
              <a:t>oncoloog</a:t>
            </a:r>
            <a:r>
              <a:rPr lang="en-US" dirty="0">
                <a:solidFill>
                  <a:srgbClr val="760000"/>
                </a:solidFill>
                <a:latin typeface="Montserrat ExtraLight"/>
              </a:rPr>
              <a:t>, </a:t>
            </a:r>
            <a:r>
              <a:rPr lang="en-US" dirty="0" err="1">
                <a:solidFill>
                  <a:srgbClr val="760000"/>
                </a:solidFill>
                <a:latin typeface="Montserrat ExtraLight"/>
              </a:rPr>
              <a:t>radiotherapeut</a:t>
            </a:r>
            <a:r>
              <a:rPr lang="en-US" dirty="0">
                <a:solidFill>
                  <a:srgbClr val="760000"/>
                </a:solidFill>
                <a:latin typeface="Montserrat ExtraLight"/>
              </a:rPr>
              <a:t>, </a:t>
            </a:r>
            <a:r>
              <a:rPr lang="en-US" dirty="0" err="1">
                <a:solidFill>
                  <a:srgbClr val="760000"/>
                </a:solidFill>
                <a:latin typeface="Montserrat ExtraLight"/>
              </a:rPr>
              <a:t>patholoog</a:t>
            </a:r>
            <a:r>
              <a:rPr lang="en-US" dirty="0">
                <a:solidFill>
                  <a:srgbClr val="760000"/>
                </a:solidFill>
                <a:latin typeface="Montserrat ExtraLight"/>
              </a:rPr>
              <a:t>, </a:t>
            </a:r>
            <a:r>
              <a:rPr lang="en-US" dirty="0" err="1">
                <a:solidFill>
                  <a:srgbClr val="760000"/>
                </a:solidFill>
                <a:latin typeface="Montserrat ExtraLight"/>
              </a:rPr>
              <a:t>oncologisch</a:t>
            </a:r>
            <a:r>
              <a:rPr lang="en-US" dirty="0">
                <a:solidFill>
                  <a:srgbClr val="760000"/>
                </a:solidFill>
                <a:latin typeface="Montserrat ExtraLight"/>
              </a:rPr>
              <a:t> </a:t>
            </a:r>
            <a:r>
              <a:rPr lang="en-US" dirty="0" err="1">
                <a:solidFill>
                  <a:srgbClr val="760000"/>
                </a:solidFill>
                <a:latin typeface="Montserrat ExtraLight"/>
              </a:rPr>
              <a:t>verpleegkundige</a:t>
            </a:r>
            <a:endParaRPr kumimoji="0" lang="nl-NL" b="0" i="0" u="none" strike="noStrike" cap="none" spc="0" normalizeH="0" baseline="0" dirty="0">
              <a:ln>
                <a:noFill/>
              </a:ln>
              <a:solidFill>
                <a:srgbClr val="760000"/>
              </a:solidFill>
              <a:effectLst/>
              <a:uFillTx/>
              <a:latin typeface="Montserrat ExtraLight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71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2025_template publieksdag_02.jpg" descr="2025_template publieksdag_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extBox 6"/>
          <p:cNvSpPr txBox="1"/>
          <p:nvPr/>
        </p:nvSpPr>
        <p:spPr>
          <a:xfrm>
            <a:off x="173611" y="5891077"/>
            <a:ext cx="1881433" cy="801278"/>
          </a:xfrm>
          <a:prstGeom prst="rect">
            <a:avLst/>
          </a:prstGeom>
          <a:solidFill>
            <a:srgbClr val="FFF3F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1" name="Tijdelijke aanduiding voor inhoud 3">
            <a:extLst>
              <a:ext uri="{FF2B5EF4-FFF2-40B4-BE49-F238E27FC236}">
                <a16:creationId xmlns:a16="http://schemas.microsoft.com/office/drawing/2014/main" id="{8EABDD41-B101-B660-4215-EC3EF17C35E9}"/>
              </a:ext>
            </a:extLst>
          </p:cNvPr>
          <p:cNvSpPr txBox="1">
            <a:spLocks noChangeArrowheads="1"/>
          </p:cNvSpPr>
          <p:nvPr/>
        </p:nvSpPr>
        <p:spPr>
          <a:xfrm>
            <a:off x="-70815" y="1436416"/>
            <a:ext cx="8917893" cy="1834686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217885" indent="-217885" hangingPunct="1">
              <a:defRPr/>
            </a:pPr>
            <a:endParaRPr lang="nl-NL" altLang="nl-NL" sz="2200" dirty="0">
              <a:solidFill>
                <a:srgbClr val="480000"/>
              </a:solidFill>
              <a:latin typeface="Montserrat ExtraLight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481044" y="2849869"/>
            <a:ext cx="8080817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17488" indent="-217488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6DB2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738" indent="-2619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DB2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909638" indent="-25717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6DB2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+mn-lt"/>
              </a:defRPr>
            </a:lvl3pPr>
            <a:lvl4pPr marL="1166813" indent="-1714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6DB2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4pPr>
            <a:lvl5pPr marL="1423988" indent="-1714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6DB2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5pPr>
            <a:lvl6pPr marL="1768079" indent="-171450" algn="l" rtl="0" fontAlgn="base">
              <a:spcBef>
                <a:spcPct val="40000"/>
              </a:spcBef>
              <a:spcAft>
                <a:spcPct val="0"/>
              </a:spcAft>
              <a:buClr>
                <a:srgbClr val="0033CC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6pPr>
            <a:lvl7pPr marL="2110979" indent="-171450" algn="l" rtl="0" fontAlgn="base">
              <a:spcBef>
                <a:spcPct val="40000"/>
              </a:spcBef>
              <a:spcAft>
                <a:spcPct val="0"/>
              </a:spcAft>
              <a:buClr>
                <a:srgbClr val="0033CC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7pPr>
            <a:lvl8pPr marL="2453879" indent="-171450" algn="l" rtl="0" fontAlgn="base">
              <a:spcBef>
                <a:spcPct val="40000"/>
              </a:spcBef>
              <a:spcAft>
                <a:spcPct val="0"/>
              </a:spcAft>
              <a:buClr>
                <a:srgbClr val="0033CC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8pPr>
            <a:lvl9pPr marL="2796779" indent="-171450" algn="l" rtl="0" fontAlgn="base">
              <a:spcBef>
                <a:spcPct val="40000"/>
              </a:spcBef>
              <a:spcAft>
                <a:spcPct val="0"/>
              </a:spcAft>
              <a:buClr>
                <a:srgbClr val="0033CC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006DB2"/>
              </a:buClr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700000"/>
                </a:solidFill>
                <a:effectLst/>
                <a:uLnTx/>
                <a:uFillTx/>
                <a:latin typeface="Montserrat ExtraLight"/>
              </a:rPr>
              <a:t>STEL JE VOOR: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006DB2"/>
              </a:buClr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700000"/>
                </a:solidFill>
                <a:effectLst/>
                <a:uLnTx/>
                <a:uFillTx/>
                <a:latin typeface="Montserrat ExtraLight"/>
              </a:rPr>
              <a:t>HET IS EEN GLIOOM</a:t>
            </a:r>
            <a:endParaRPr kumimoji="0" lang="nl-NL" sz="4800" b="1" i="0" u="none" strike="noStrike" kern="0" cap="none" spc="0" normalizeH="0" baseline="0" noProof="0" dirty="0">
              <a:ln>
                <a:noFill/>
              </a:ln>
              <a:solidFill>
                <a:srgbClr val="700000"/>
              </a:solidFill>
              <a:effectLst/>
              <a:uLnTx/>
              <a:uFillTx/>
              <a:latin typeface="Montserrat 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310228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2025_template publieksdag_02.jpg" descr="2025_template publieksdag_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extBox 6"/>
          <p:cNvSpPr txBox="1"/>
          <p:nvPr/>
        </p:nvSpPr>
        <p:spPr>
          <a:xfrm>
            <a:off x="173611" y="5891077"/>
            <a:ext cx="1881433" cy="801278"/>
          </a:xfrm>
          <a:prstGeom prst="rect">
            <a:avLst/>
          </a:prstGeom>
          <a:solidFill>
            <a:srgbClr val="FFF3F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1" name="Tijdelijke aanduiding voor inhoud 3">
            <a:extLst>
              <a:ext uri="{FF2B5EF4-FFF2-40B4-BE49-F238E27FC236}">
                <a16:creationId xmlns:a16="http://schemas.microsoft.com/office/drawing/2014/main" id="{8EABDD41-B101-B660-4215-EC3EF17C35E9}"/>
              </a:ext>
            </a:extLst>
          </p:cNvPr>
          <p:cNvSpPr txBox="1">
            <a:spLocks noChangeArrowheads="1"/>
          </p:cNvSpPr>
          <p:nvPr/>
        </p:nvSpPr>
        <p:spPr>
          <a:xfrm>
            <a:off x="-70815" y="1436416"/>
            <a:ext cx="8917893" cy="1834686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217885" indent="-217885" hangingPunct="1">
              <a:defRPr/>
            </a:pPr>
            <a:endParaRPr lang="nl-NL" altLang="nl-NL" sz="2200" dirty="0">
              <a:solidFill>
                <a:srgbClr val="480000"/>
              </a:solidFill>
              <a:latin typeface="Montserrat ExtraLigh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018" t="4986" r="1153" b="1970"/>
          <a:stretch/>
        </p:blipFill>
        <p:spPr>
          <a:xfrm>
            <a:off x="1844742" y="2203937"/>
            <a:ext cx="8464063" cy="36107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84184" y="5931095"/>
            <a:ext cx="3127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760000"/>
                </a:solidFill>
                <a:latin typeface="Montserrat ExtraLight"/>
              </a:rPr>
              <a:t>laaggradig</a:t>
            </a:r>
            <a:r>
              <a:rPr lang="en-US" sz="2800" dirty="0">
                <a:solidFill>
                  <a:srgbClr val="760000"/>
                </a:solidFill>
                <a:latin typeface="Montserrat ExtraLight"/>
              </a:rPr>
              <a:t> </a:t>
            </a:r>
            <a:r>
              <a:rPr lang="en-US" sz="2800" dirty="0" err="1">
                <a:solidFill>
                  <a:srgbClr val="760000"/>
                </a:solidFill>
                <a:latin typeface="Montserrat ExtraLight"/>
              </a:rPr>
              <a:t>glioom</a:t>
            </a:r>
            <a:r>
              <a:rPr lang="en-US" sz="2800" dirty="0">
                <a:solidFill>
                  <a:srgbClr val="760000"/>
                </a:solidFill>
                <a:latin typeface="Montserrat ExtraLight"/>
              </a:rPr>
              <a:t> </a:t>
            </a:r>
            <a:endParaRPr lang="nl-NL" sz="2800" dirty="0">
              <a:solidFill>
                <a:srgbClr val="760000"/>
              </a:solidFill>
              <a:latin typeface="Montserrat Extra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89148" y="5921467"/>
            <a:ext cx="32480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760000"/>
                </a:solidFill>
                <a:latin typeface="Montserrat ExtraLight"/>
              </a:rPr>
              <a:t>hooggradig</a:t>
            </a:r>
            <a:r>
              <a:rPr lang="en-US" sz="2800" dirty="0">
                <a:solidFill>
                  <a:srgbClr val="760000"/>
                </a:solidFill>
                <a:latin typeface="Montserrat ExtraLight"/>
              </a:rPr>
              <a:t> </a:t>
            </a:r>
            <a:r>
              <a:rPr lang="en-US" sz="2800" dirty="0" err="1">
                <a:solidFill>
                  <a:srgbClr val="760000"/>
                </a:solidFill>
                <a:latin typeface="Montserrat ExtraLight"/>
              </a:rPr>
              <a:t>glioom</a:t>
            </a:r>
            <a:r>
              <a:rPr lang="en-US" sz="2800" dirty="0">
                <a:solidFill>
                  <a:srgbClr val="760000"/>
                </a:solidFill>
                <a:latin typeface="Montserrat ExtraLight"/>
              </a:rPr>
              <a:t> </a:t>
            </a:r>
            <a:endParaRPr lang="nl-NL" sz="2800" dirty="0">
              <a:solidFill>
                <a:srgbClr val="760000"/>
              </a:solidFill>
              <a:latin typeface="Montserrat ExtraLight"/>
            </a:endParaRPr>
          </a:p>
        </p:txBody>
      </p:sp>
      <p:sp>
        <p:nvSpPr>
          <p:cNvPr id="11" name="Wijzig tekst: klik 2x"/>
          <p:cNvSpPr txBox="1">
            <a:spLocks/>
          </p:cNvSpPr>
          <p:nvPr/>
        </p:nvSpPr>
        <p:spPr>
          <a:xfrm>
            <a:off x="381000" y="15239"/>
            <a:ext cx="10668000" cy="1131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hangingPunct="1">
              <a:lnSpc>
                <a:spcPct val="100000"/>
              </a:lnSpc>
              <a:defRPr sz="3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lang="en-US" sz="3600" dirty="0" err="1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Gliomen</a:t>
            </a:r>
            <a:r>
              <a:rPr lang="en-US" sz="3600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: </a:t>
            </a:r>
            <a:r>
              <a:rPr lang="en-US" sz="3600" dirty="0" err="1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nooit</a:t>
            </a:r>
            <a:r>
              <a:rPr lang="en-US" sz="3600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volledig</a:t>
            </a:r>
            <a:r>
              <a:rPr lang="en-US" sz="3600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te</a:t>
            </a:r>
            <a:r>
              <a:rPr lang="en-US" sz="3600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verwijderen</a:t>
            </a:r>
            <a:endParaRPr lang="en-US" sz="3600" dirty="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57732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2025_template publieksdag_02.jpg" descr="2025_template publieksdag_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0815" y="-3049"/>
            <a:ext cx="12265450" cy="6899316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extBox 6"/>
          <p:cNvSpPr txBox="1"/>
          <p:nvPr/>
        </p:nvSpPr>
        <p:spPr>
          <a:xfrm>
            <a:off x="173611" y="5891077"/>
            <a:ext cx="1881433" cy="801278"/>
          </a:xfrm>
          <a:prstGeom prst="rect">
            <a:avLst/>
          </a:prstGeom>
          <a:solidFill>
            <a:srgbClr val="FFF3F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1" name="Tijdelijke aanduiding voor inhoud 3">
            <a:extLst>
              <a:ext uri="{FF2B5EF4-FFF2-40B4-BE49-F238E27FC236}">
                <a16:creationId xmlns:a16="http://schemas.microsoft.com/office/drawing/2014/main" id="{8EABDD41-B101-B660-4215-EC3EF17C35E9}"/>
              </a:ext>
            </a:extLst>
          </p:cNvPr>
          <p:cNvSpPr txBox="1">
            <a:spLocks noChangeArrowheads="1"/>
          </p:cNvSpPr>
          <p:nvPr/>
        </p:nvSpPr>
        <p:spPr>
          <a:xfrm>
            <a:off x="-70815" y="1436416"/>
            <a:ext cx="8917893" cy="1834686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217885" indent="-217885" hangingPunct="1">
              <a:defRPr/>
            </a:pPr>
            <a:endParaRPr lang="nl-NL" altLang="nl-NL" sz="2200" dirty="0">
              <a:solidFill>
                <a:srgbClr val="480000"/>
              </a:solidFill>
              <a:latin typeface="Montserrat ExtraLight"/>
            </a:endParaRPr>
          </a:p>
        </p:txBody>
      </p:sp>
      <p:sp>
        <p:nvSpPr>
          <p:cNvPr id="11" name="Wijzig tekst: klik 2x"/>
          <p:cNvSpPr txBox="1">
            <a:spLocks/>
          </p:cNvSpPr>
          <p:nvPr/>
        </p:nvSpPr>
        <p:spPr>
          <a:xfrm>
            <a:off x="381000" y="15239"/>
            <a:ext cx="10668000" cy="1131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hangingPunct="1">
              <a:lnSpc>
                <a:spcPct val="100000"/>
              </a:lnSpc>
              <a:defRPr sz="3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lang="en-US" sz="3600" dirty="0" err="1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Behandeling</a:t>
            </a:r>
            <a:r>
              <a:rPr lang="en-US" sz="3600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gliomen</a:t>
            </a:r>
            <a:r>
              <a:rPr lang="en-US" sz="3600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na</a:t>
            </a:r>
            <a:r>
              <a:rPr lang="en-US" sz="3600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operatie</a:t>
            </a:r>
            <a:r>
              <a:rPr lang="en-US" sz="3600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</a:p>
        </p:txBody>
      </p:sp>
      <p:sp>
        <p:nvSpPr>
          <p:cNvPr id="12" name="Wijzig tekst: klik 2x"/>
          <p:cNvSpPr txBox="1">
            <a:spLocks/>
          </p:cNvSpPr>
          <p:nvPr/>
        </p:nvSpPr>
        <p:spPr>
          <a:xfrm>
            <a:off x="527304" y="1755182"/>
            <a:ext cx="10981524" cy="3848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290513" indent="-290513" hangingPunct="1"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en-US" b="1" dirty="0" err="1">
                <a:solidFill>
                  <a:srgbClr val="76000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laagggradig</a:t>
            </a:r>
            <a:r>
              <a:rPr lang="en-US" b="1" dirty="0">
                <a:solidFill>
                  <a:srgbClr val="76000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</a:t>
            </a:r>
            <a:r>
              <a:rPr lang="en-US" b="1" dirty="0" err="1">
                <a:solidFill>
                  <a:srgbClr val="76000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gliomen</a:t>
            </a:r>
            <a:endParaRPr lang="en-US" b="1" dirty="0">
              <a:solidFill>
                <a:srgbClr val="76000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785813" lvl="1" indent="-290513" hangingPunct="1"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en-US" dirty="0" err="1">
                <a:solidFill>
                  <a:srgbClr val="76000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afwachten</a:t>
            </a:r>
            <a:r>
              <a:rPr lang="en-US" dirty="0">
                <a:solidFill>
                  <a:srgbClr val="76000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</a:t>
            </a:r>
            <a:r>
              <a:rPr lang="en-US" dirty="0" err="1">
                <a:solidFill>
                  <a:srgbClr val="76000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en</a:t>
            </a:r>
            <a:r>
              <a:rPr lang="en-US" dirty="0">
                <a:solidFill>
                  <a:srgbClr val="76000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</a:t>
            </a:r>
            <a:r>
              <a:rPr lang="en-US" dirty="0" err="1">
                <a:solidFill>
                  <a:srgbClr val="76000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controle</a:t>
            </a:r>
            <a:r>
              <a:rPr lang="en-US" dirty="0">
                <a:solidFill>
                  <a:srgbClr val="76000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MRI scans</a:t>
            </a:r>
          </a:p>
          <a:p>
            <a:pPr marL="1296352" lvl="2" indent="-290513" hangingPunct="1"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en-US" dirty="0" err="1">
                <a:solidFill>
                  <a:srgbClr val="76000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als</a:t>
            </a:r>
            <a:r>
              <a:rPr lang="en-US" dirty="0">
                <a:solidFill>
                  <a:srgbClr val="76000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IDH </a:t>
            </a:r>
            <a:r>
              <a:rPr lang="en-US" dirty="0" err="1">
                <a:solidFill>
                  <a:srgbClr val="76000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gemuteerd</a:t>
            </a:r>
            <a:r>
              <a:rPr lang="en-US" dirty="0">
                <a:solidFill>
                  <a:srgbClr val="76000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: in </a:t>
            </a:r>
            <a:r>
              <a:rPr lang="en-US" dirty="0" err="1">
                <a:solidFill>
                  <a:srgbClr val="76000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nabije</a:t>
            </a:r>
            <a:r>
              <a:rPr lang="en-US" dirty="0">
                <a:solidFill>
                  <a:srgbClr val="76000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</a:t>
            </a:r>
            <a:r>
              <a:rPr lang="en-US" dirty="0" err="1">
                <a:solidFill>
                  <a:srgbClr val="76000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toekomst</a:t>
            </a:r>
            <a:r>
              <a:rPr lang="en-US" dirty="0">
                <a:solidFill>
                  <a:srgbClr val="76000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IDH </a:t>
            </a:r>
            <a:r>
              <a:rPr lang="en-US" dirty="0" err="1">
                <a:solidFill>
                  <a:srgbClr val="76000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remmer</a:t>
            </a:r>
            <a:r>
              <a:rPr lang="en-US" dirty="0">
                <a:solidFill>
                  <a:srgbClr val="76000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, </a:t>
            </a:r>
            <a:r>
              <a:rPr lang="en-US" dirty="0" err="1">
                <a:solidFill>
                  <a:srgbClr val="76000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nl</a:t>
            </a:r>
            <a:r>
              <a:rPr lang="en-US" dirty="0">
                <a:solidFill>
                  <a:srgbClr val="76000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. </a:t>
            </a:r>
            <a:r>
              <a:rPr lang="en-US" dirty="0" err="1">
                <a:solidFill>
                  <a:srgbClr val="76000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vorasidenib</a:t>
            </a:r>
            <a:endParaRPr lang="en-US" dirty="0">
              <a:solidFill>
                <a:srgbClr val="76000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785813" lvl="1" indent="-290513" hangingPunct="1"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en-US" dirty="0" err="1">
                <a:solidFill>
                  <a:srgbClr val="76000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bestraling</a:t>
            </a:r>
            <a:r>
              <a:rPr lang="en-US" dirty="0">
                <a:solidFill>
                  <a:srgbClr val="76000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</a:t>
            </a:r>
            <a:r>
              <a:rPr lang="en-US" dirty="0" err="1">
                <a:solidFill>
                  <a:srgbClr val="76000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en</a:t>
            </a:r>
            <a:r>
              <a:rPr lang="en-US" dirty="0">
                <a:solidFill>
                  <a:srgbClr val="76000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</a:t>
            </a:r>
            <a:r>
              <a:rPr lang="en-US" dirty="0" err="1">
                <a:solidFill>
                  <a:srgbClr val="76000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chemotherapie</a:t>
            </a:r>
            <a:endParaRPr lang="en-US" dirty="0">
              <a:solidFill>
                <a:srgbClr val="76000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785813" lvl="1" indent="-290513" hangingPunct="1"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endParaRPr lang="en-US" dirty="0">
              <a:solidFill>
                <a:srgbClr val="76000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290513" indent="-290513" hangingPunct="1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en-US" b="1" dirty="0" err="1">
                <a:solidFill>
                  <a:srgbClr val="76000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hooggradig</a:t>
            </a:r>
            <a:r>
              <a:rPr lang="en-US" b="1" dirty="0">
                <a:solidFill>
                  <a:srgbClr val="76000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</a:t>
            </a:r>
            <a:r>
              <a:rPr lang="en-US" b="1" dirty="0" err="1">
                <a:solidFill>
                  <a:srgbClr val="76000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glioom</a:t>
            </a:r>
            <a:r>
              <a:rPr lang="en-US" b="1" dirty="0">
                <a:solidFill>
                  <a:srgbClr val="76000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: </a:t>
            </a:r>
          </a:p>
          <a:p>
            <a:pPr marL="785813" lvl="1" indent="-290513" hangingPunct="1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en-US" dirty="0" err="1">
                <a:solidFill>
                  <a:srgbClr val="76000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bestraling</a:t>
            </a:r>
            <a:r>
              <a:rPr lang="en-US" dirty="0">
                <a:solidFill>
                  <a:srgbClr val="76000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</a:t>
            </a:r>
            <a:r>
              <a:rPr lang="en-US" dirty="0" err="1">
                <a:solidFill>
                  <a:srgbClr val="76000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en</a:t>
            </a:r>
            <a:r>
              <a:rPr lang="en-US" dirty="0">
                <a:solidFill>
                  <a:srgbClr val="76000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/of </a:t>
            </a:r>
            <a:r>
              <a:rPr lang="en-US" dirty="0" err="1">
                <a:solidFill>
                  <a:srgbClr val="76000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chemotherapie</a:t>
            </a:r>
            <a:endParaRPr lang="en-US" dirty="0">
              <a:solidFill>
                <a:srgbClr val="76000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19435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2025_template publieksdag_02.jpg" descr="2025_template publieksdag_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extBox 6"/>
          <p:cNvSpPr txBox="1"/>
          <p:nvPr/>
        </p:nvSpPr>
        <p:spPr>
          <a:xfrm>
            <a:off x="173611" y="5891077"/>
            <a:ext cx="1881433" cy="801278"/>
          </a:xfrm>
          <a:prstGeom prst="rect">
            <a:avLst/>
          </a:prstGeom>
          <a:solidFill>
            <a:srgbClr val="FFF3F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1" name="Tijdelijke aanduiding voor inhoud 3">
            <a:extLst>
              <a:ext uri="{FF2B5EF4-FFF2-40B4-BE49-F238E27FC236}">
                <a16:creationId xmlns:a16="http://schemas.microsoft.com/office/drawing/2014/main" id="{8EABDD41-B101-B660-4215-EC3EF17C35E9}"/>
              </a:ext>
            </a:extLst>
          </p:cNvPr>
          <p:cNvSpPr txBox="1">
            <a:spLocks noChangeArrowheads="1"/>
          </p:cNvSpPr>
          <p:nvPr/>
        </p:nvSpPr>
        <p:spPr>
          <a:xfrm>
            <a:off x="-70815" y="1436416"/>
            <a:ext cx="8917893" cy="1834686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217885" indent="-217885" hangingPunct="1">
              <a:defRPr/>
            </a:pPr>
            <a:endParaRPr lang="nl-NL" altLang="nl-NL" sz="2200" dirty="0">
              <a:solidFill>
                <a:srgbClr val="480000"/>
              </a:solidFill>
              <a:latin typeface="Montserrat ExtraLight"/>
            </a:endParaRPr>
          </a:p>
        </p:txBody>
      </p:sp>
      <p:sp>
        <p:nvSpPr>
          <p:cNvPr id="11" name="Wijzig tekst: klik 2x"/>
          <p:cNvSpPr txBox="1">
            <a:spLocks/>
          </p:cNvSpPr>
          <p:nvPr/>
        </p:nvSpPr>
        <p:spPr>
          <a:xfrm>
            <a:off x="381000" y="15239"/>
            <a:ext cx="10668000" cy="1131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hangingPunct="1">
              <a:lnSpc>
                <a:spcPct val="100000"/>
              </a:lnSpc>
              <a:defRPr sz="3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lang="en-US" sz="3600" dirty="0" err="1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Samen</a:t>
            </a:r>
            <a:r>
              <a:rPr lang="en-US" sz="3600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beslissen</a:t>
            </a:r>
            <a:r>
              <a:rPr lang="en-US" sz="3600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! </a:t>
            </a:r>
          </a:p>
        </p:txBody>
      </p:sp>
      <p:pic>
        <p:nvPicPr>
          <p:cNvPr id="8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71963BEB-9D6D-52DA-A7FE-BEA3E66242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669" y="1563733"/>
            <a:ext cx="4725144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66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2025_template publieksdag_02.jpg" descr="2025_template publieksdag_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Tijdelijke aanduiding voor inhoud 3">
            <a:extLst>
              <a:ext uri="{FF2B5EF4-FFF2-40B4-BE49-F238E27FC236}">
                <a16:creationId xmlns:a16="http://schemas.microsoft.com/office/drawing/2014/main" id="{8EABDD41-B101-B660-4215-EC3EF17C35E9}"/>
              </a:ext>
            </a:extLst>
          </p:cNvPr>
          <p:cNvSpPr txBox="1">
            <a:spLocks noChangeArrowheads="1"/>
          </p:cNvSpPr>
          <p:nvPr/>
        </p:nvSpPr>
        <p:spPr>
          <a:xfrm>
            <a:off x="-70815" y="1436416"/>
            <a:ext cx="8917893" cy="1834686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217885" indent="-217885" hangingPunct="1">
              <a:defRPr/>
            </a:pPr>
            <a:endParaRPr lang="nl-NL" altLang="nl-NL" sz="2200" dirty="0">
              <a:solidFill>
                <a:srgbClr val="480000"/>
              </a:solidFill>
              <a:latin typeface="Montserrat ExtraLight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378402" y="3429000"/>
            <a:ext cx="9435195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17488" indent="-217488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6DB2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738" indent="-2619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DB2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909638" indent="-25717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6DB2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+mn-lt"/>
              </a:defRPr>
            </a:lvl3pPr>
            <a:lvl4pPr marL="1166813" indent="-1714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6DB2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4pPr>
            <a:lvl5pPr marL="1423988" indent="-1714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6DB2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5pPr>
            <a:lvl6pPr marL="1768079" indent="-171450" algn="l" rtl="0" fontAlgn="base">
              <a:spcBef>
                <a:spcPct val="40000"/>
              </a:spcBef>
              <a:spcAft>
                <a:spcPct val="0"/>
              </a:spcAft>
              <a:buClr>
                <a:srgbClr val="0033CC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6pPr>
            <a:lvl7pPr marL="2110979" indent="-171450" algn="l" rtl="0" fontAlgn="base">
              <a:spcBef>
                <a:spcPct val="40000"/>
              </a:spcBef>
              <a:spcAft>
                <a:spcPct val="0"/>
              </a:spcAft>
              <a:buClr>
                <a:srgbClr val="0033CC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7pPr>
            <a:lvl8pPr marL="2453879" indent="-171450" algn="l" rtl="0" fontAlgn="base">
              <a:spcBef>
                <a:spcPct val="40000"/>
              </a:spcBef>
              <a:spcAft>
                <a:spcPct val="0"/>
              </a:spcAft>
              <a:buClr>
                <a:srgbClr val="0033CC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8pPr>
            <a:lvl9pPr marL="2796779" indent="-171450" algn="l" rtl="0" fontAlgn="base">
              <a:spcBef>
                <a:spcPct val="40000"/>
              </a:spcBef>
              <a:spcAft>
                <a:spcPct val="0"/>
              </a:spcAft>
              <a:buClr>
                <a:srgbClr val="0033CC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006DB2"/>
              </a:buClr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760000"/>
                </a:solidFill>
                <a:effectLst/>
                <a:uLnTx/>
                <a:uFillTx/>
                <a:latin typeface="Montserrat ExtraLight"/>
              </a:rPr>
              <a:t>Dank </a:t>
            </a: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760000"/>
                </a:solidFill>
                <a:effectLst/>
                <a:uLnTx/>
                <a:uFillTx/>
                <a:latin typeface="Montserrat ExtraLight"/>
              </a:rPr>
              <a:t>voor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760000"/>
                </a:solidFill>
                <a:effectLst/>
                <a:uLnTx/>
                <a:uFillTx/>
                <a:latin typeface="Montserrat ExtraLight"/>
              </a:rPr>
              <a:t> </a:t>
            </a: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760000"/>
                </a:solidFill>
                <a:effectLst/>
                <a:uLnTx/>
                <a:uFillTx/>
                <a:latin typeface="Montserrat ExtraLight"/>
              </a:rPr>
              <a:t>uw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760000"/>
                </a:solidFill>
                <a:effectLst/>
                <a:uLnTx/>
                <a:uFillTx/>
                <a:latin typeface="Montserrat ExtraLight"/>
              </a:rPr>
              <a:t> </a:t>
            </a: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760000"/>
                </a:solidFill>
                <a:effectLst/>
                <a:uLnTx/>
                <a:uFillTx/>
                <a:latin typeface="Montserrat ExtraLight"/>
              </a:rPr>
              <a:t>aandacht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760000"/>
                </a:solidFill>
                <a:effectLst/>
                <a:uLnTx/>
                <a:uFillTx/>
                <a:latin typeface="Montserrat ExtraLight"/>
              </a:rPr>
              <a:t>!</a:t>
            </a:r>
            <a:endParaRPr kumimoji="0" lang="nl-NL" sz="6000" b="0" i="0" u="none" strike="noStrike" kern="0" cap="none" spc="0" normalizeH="0" baseline="0" noProof="0" dirty="0">
              <a:ln>
                <a:noFill/>
              </a:ln>
              <a:solidFill>
                <a:srgbClr val="760000"/>
              </a:solidFill>
              <a:effectLst/>
              <a:uLnTx/>
              <a:uFillTx/>
              <a:latin typeface="Montserrat 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368316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2025_template publieksdag_02.jpg" descr="2025_template publieksdag_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99" name="Wijzig tekst: klik 2x"/>
          <p:cNvSpPr txBox="1">
            <a:spLocks noGrp="1"/>
          </p:cNvSpPr>
          <p:nvPr>
            <p:ph type="body" idx="4294967295"/>
          </p:nvPr>
        </p:nvSpPr>
        <p:spPr>
          <a:xfrm>
            <a:off x="381000" y="1622651"/>
            <a:ext cx="11430000" cy="474458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290513" indent="-290513">
              <a:lnSpc>
                <a:spcPct val="120000"/>
              </a:lnSpc>
              <a:spcBef>
                <a:spcPts val="1300"/>
              </a:spcBef>
              <a:buClr>
                <a:srgbClr val="006DB2"/>
              </a:buClr>
              <a:buFontTx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en-US" sz="2700" dirty="0" err="1"/>
              <a:t>welke</a:t>
            </a:r>
            <a:r>
              <a:rPr lang="en-US" sz="2700" dirty="0"/>
              <a:t> type </a:t>
            </a:r>
            <a:r>
              <a:rPr lang="en-US" sz="2700" dirty="0" err="1"/>
              <a:t>hersentumoren</a:t>
            </a:r>
            <a:r>
              <a:rPr lang="en-US" sz="2700" dirty="0"/>
              <a:t> </a:t>
            </a:r>
            <a:r>
              <a:rPr lang="en-US" sz="2700" dirty="0" err="1"/>
              <a:t>zijn</a:t>
            </a:r>
            <a:r>
              <a:rPr lang="en-US" sz="2700" dirty="0"/>
              <a:t> </a:t>
            </a:r>
            <a:r>
              <a:rPr lang="en-US" sz="2700" dirty="0" err="1"/>
              <a:t>er</a:t>
            </a:r>
            <a:r>
              <a:rPr lang="en-US" sz="2700" dirty="0"/>
              <a:t>? </a:t>
            </a:r>
          </a:p>
          <a:p>
            <a:pPr marL="290513" indent="-290513">
              <a:lnSpc>
                <a:spcPct val="120000"/>
              </a:lnSpc>
              <a:spcBef>
                <a:spcPts val="1300"/>
              </a:spcBef>
              <a:buClr>
                <a:srgbClr val="006DB2"/>
              </a:buClr>
              <a:buFontTx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en-US" sz="2700" dirty="0"/>
              <a:t>hoe </a:t>
            </a:r>
            <a:r>
              <a:rPr lang="en-US" sz="2700" dirty="0" err="1"/>
              <a:t>vaak</a:t>
            </a:r>
            <a:r>
              <a:rPr lang="en-US" sz="2700" dirty="0"/>
              <a:t> </a:t>
            </a:r>
            <a:r>
              <a:rPr lang="en-US" sz="2700" dirty="0" err="1"/>
              <a:t>komen</a:t>
            </a:r>
            <a:r>
              <a:rPr lang="en-US" sz="2700" dirty="0"/>
              <a:t> </a:t>
            </a:r>
            <a:r>
              <a:rPr lang="en-US" sz="2700" dirty="0" err="1"/>
              <a:t>ze</a:t>
            </a:r>
            <a:r>
              <a:rPr lang="en-US" sz="2700" dirty="0"/>
              <a:t> </a:t>
            </a:r>
            <a:r>
              <a:rPr lang="en-US" sz="2700" dirty="0" err="1"/>
              <a:t>voor</a:t>
            </a:r>
            <a:r>
              <a:rPr lang="en-US" sz="2700" dirty="0"/>
              <a:t>? </a:t>
            </a:r>
          </a:p>
          <a:p>
            <a:pPr marL="290513" indent="-290513">
              <a:lnSpc>
                <a:spcPct val="120000"/>
              </a:lnSpc>
              <a:spcBef>
                <a:spcPts val="1300"/>
              </a:spcBef>
              <a:buClr>
                <a:srgbClr val="006DB2"/>
              </a:buClr>
              <a:buFontTx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en-US" sz="2700" dirty="0"/>
              <a:t>wat </a:t>
            </a:r>
            <a:r>
              <a:rPr lang="en-US" sz="2700" dirty="0" err="1"/>
              <a:t>zijn</a:t>
            </a:r>
            <a:r>
              <a:rPr lang="en-US" sz="2700" dirty="0"/>
              <a:t> </a:t>
            </a:r>
            <a:r>
              <a:rPr lang="en-US" sz="2700" dirty="0" err="1"/>
              <a:t>risicofactoren</a:t>
            </a:r>
            <a:r>
              <a:rPr lang="en-US" sz="2700" dirty="0"/>
              <a:t>? </a:t>
            </a:r>
          </a:p>
          <a:p>
            <a:pPr marL="290513" indent="-290513">
              <a:lnSpc>
                <a:spcPct val="120000"/>
              </a:lnSpc>
              <a:spcBef>
                <a:spcPts val="1300"/>
              </a:spcBef>
              <a:buClr>
                <a:srgbClr val="006DB2"/>
              </a:buClr>
              <a:buFontTx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en-US" sz="2700" dirty="0" err="1"/>
              <a:t>welke</a:t>
            </a:r>
            <a:r>
              <a:rPr lang="en-US" sz="2700" dirty="0"/>
              <a:t> </a:t>
            </a:r>
            <a:r>
              <a:rPr lang="en-US" sz="2700" dirty="0" err="1"/>
              <a:t>klachten</a:t>
            </a:r>
            <a:r>
              <a:rPr lang="en-US" sz="2700" dirty="0"/>
              <a:t> </a:t>
            </a:r>
            <a:r>
              <a:rPr lang="en-US" sz="2700" dirty="0" err="1"/>
              <a:t>ontstaan</a:t>
            </a:r>
            <a:r>
              <a:rPr lang="en-US" sz="2700" dirty="0"/>
              <a:t> </a:t>
            </a:r>
            <a:r>
              <a:rPr lang="en-US" sz="2700" dirty="0" err="1"/>
              <a:t>er</a:t>
            </a:r>
            <a:r>
              <a:rPr lang="en-US" sz="2700" dirty="0"/>
              <a:t> </a:t>
            </a:r>
            <a:r>
              <a:rPr lang="en-US" sz="2700" dirty="0" err="1"/>
              <a:t>bij</a:t>
            </a:r>
            <a:r>
              <a:rPr lang="en-US" sz="2700" dirty="0"/>
              <a:t> </a:t>
            </a:r>
            <a:r>
              <a:rPr lang="en-US" sz="2700" dirty="0" err="1"/>
              <a:t>een</a:t>
            </a:r>
            <a:r>
              <a:rPr lang="en-US" sz="2700" dirty="0"/>
              <a:t> </a:t>
            </a:r>
            <a:r>
              <a:rPr lang="en-US" sz="2700" dirty="0" err="1"/>
              <a:t>hersentumor</a:t>
            </a:r>
            <a:r>
              <a:rPr lang="en-US" sz="2700" dirty="0"/>
              <a:t>? </a:t>
            </a:r>
          </a:p>
          <a:p>
            <a:pPr marL="290513" indent="-290513">
              <a:lnSpc>
                <a:spcPct val="120000"/>
              </a:lnSpc>
              <a:spcBef>
                <a:spcPts val="1300"/>
              </a:spcBef>
              <a:buClr>
                <a:srgbClr val="006DB2"/>
              </a:buClr>
              <a:buFontTx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en-US" sz="2700" dirty="0"/>
              <a:t>hoe </a:t>
            </a:r>
            <a:r>
              <a:rPr lang="en-US" sz="2700" dirty="0" err="1"/>
              <a:t>wordt</a:t>
            </a:r>
            <a:r>
              <a:rPr lang="en-US" sz="2700" dirty="0"/>
              <a:t> diagnose </a:t>
            </a:r>
            <a:r>
              <a:rPr lang="en-US" sz="2700" dirty="0" err="1"/>
              <a:t>gesteld</a:t>
            </a:r>
            <a:r>
              <a:rPr lang="en-US" sz="2700" dirty="0"/>
              <a:t>? </a:t>
            </a:r>
          </a:p>
          <a:p>
            <a:pPr marL="290513" indent="-290513">
              <a:lnSpc>
                <a:spcPct val="120000"/>
              </a:lnSpc>
              <a:spcBef>
                <a:spcPts val="1300"/>
              </a:spcBef>
              <a:buClr>
                <a:srgbClr val="006DB2"/>
              </a:buClr>
              <a:buFontTx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en-US" sz="2700" dirty="0"/>
              <a:t>wat is de </a:t>
            </a:r>
            <a:r>
              <a:rPr lang="en-US" sz="2700" dirty="0" err="1"/>
              <a:t>behandeling</a:t>
            </a:r>
            <a:r>
              <a:rPr lang="en-US" sz="2700" dirty="0"/>
              <a:t>? </a:t>
            </a:r>
          </a:p>
          <a:p>
            <a:pPr marL="290513" indent="-290513">
              <a:lnSpc>
                <a:spcPct val="120000"/>
              </a:lnSpc>
              <a:spcBef>
                <a:spcPts val="1300"/>
              </a:spcBef>
              <a:buClr>
                <a:srgbClr val="006DB2"/>
              </a:buClr>
              <a:buFontTx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endParaRPr sz="2700" dirty="0"/>
          </a:p>
        </p:txBody>
      </p:sp>
      <p:sp>
        <p:nvSpPr>
          <p:cNvPr id="300" name="Wijzig tekst: klik 2x"/>
          <p:cNvSpPr txBox="1">
            <a:spLocks noGrp="1"/>
          </p:cNvSpPr>
          <p:nvPr>
            <p:ph type="title" idx="4294967295"/>
          </p:nvPr>
        </p:nvSpPr>
        <p:spPr>
          <a:xfrm>
            <a:off x="381000" y="0"/>
            <a:ext cx="10668000" cy="113188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lnSpc>
                <a:spcPct val="100000"/>
              </a:lnSpc>
              <a:defRPr sz="3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lang="en-US" sz="3600" dirty="0"/>
              <a:t>De basis – </a:t>
            </a:r>
            <a:r>
              <a:rPr lang="en-US" sz="3600" dirty="0" err="1"/>
              <a:t>inhoud</a:t>
            </a:r>
            <a:r>
              <a:rPr lang="en-US" sz="3600" dirty="0"/>
              <a:t> </a:t>
            </a:r>
            <a:r>
              <a:rPr lang="en-US" sz="3600" dirty="0" err="1"/>
              <a:t>presentatie</a:t>
            </a:r>
            <a:endParaRPr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2025_template publieksdag_02.jpg" descr="2025_template publieksdag_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03" name="Wijzig tekst: klik 2x"/>
          <p:cNvSpPr txBox="1">
            <a:spLocks noGrp="1"/>
          </p:cNvSpPr>
          <p:nvPr>
            <p:ph type="body" idx="4294967295"/>
          </p:nvPr>
        </p:nvSpPr>
        <p:spPr>
          <a:xfrm>
            <a:off x="381000" y="1476871"/>
            <a:ext cx="11430000" cy="474458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290513" indent="-290513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en-US" b="1" dirty="0" err="1"/>
              <a:t>hersenmetastasen</a:t>
            </a:r>
            <a:r>
              <a:rPr lang="en-US" b="1" dirty="0"/>
              <a:t> </a:t>
            </a:r>
            <a:r>
              <a:rPr lang="en-US" dirty="0"/>
              <a:t>= </a:t>
            </a:r>
            <a:r>
              <a:rPr lang="en-US" dirty="0" err="1"/>
              <a:t>uitzaaiingen</a:t>
            </a:r>
            <a:r>
              <a:rPr lang="en-US" dirty="0"/>
              <a:t> van </a:t>
            </a:r>
            <a:r>
              <a:rPr lang="en-US" dirty="0" err="1"/>
              <a:t>tumoren</a:t>
            </a:r>
            <a:r>
              <a:rPr lang="en-US" dirty="0"/>
              <a:t> in </a:t>
            </a:r>
            <a:r>
              <a:rPr lang="en-US" dirty="0" err="1"/>
              <a:t>lichaam</a:t>
            </a:r>
            <a:r>
              <a:rPr lang="en-US" dirty="0"/>
              <a:t> </a:t>
            </a:r>
          </a:p>
          <a:p>
            <a:pPr marL="785813" lvl="1" indent="-290513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en-US" sz="2200" dirty="0"/>
              <a:t>3500 per </a:t>
            </a:r>
            <a:r>
              <a:rPr lang="en-US" sz="2200" dirty="0" err="1"/>
              <a:t>jaar</a:t>
            </a:r>
            <a:r>
              <a:rPr lang="en-US" sz="2200" dirty="0"/>
              <a:t> in Nederland </a:t>
            </a:r>
          </a:p>
          <a:p>
            <a:pPr marL="290513" indent="-290513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endParaRPr lang="en-US" dirty="0"/>
          </a:p>
          <a:p>
            <a:pPr marL="290513" indent="-290513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en-US" b="1" dirty="0" err="1"/>
              <a:t>meningeomen</a:t>
            </a:r>
            <a:r>
              <a:rPr lang="en-US" b="1" dirty="0"/>
              <a:t> </a:t>
            </a:r>
            <a:r>
              <a:rPr lang="en-US" dirty="0"/>
              <a:t>= </a:t>
            </a:r>
            <a:r>
              <a:rPr lang="en-US" dirty="0" err="1"/>
              <a:t>goedaardige</a:t>
            </a:r>
            <a:r>
              <a:rPr lang="en-US" dirty="0"/>
              <a:t> </a:t>
            </a:r>
            <a:r>
              <a:rPr lang="en-US" dirty="0" err="1"/>
              <a:t>tumoren</a:t>
            </a:r>
            <a:r>
              <a:rPr lang="en-US" dirty="0"/>
              <a:t> </a:t>
            </a:r>
            <a:r>
              <a:rPr lang="en-US" dirty="0" err="1"/>
              <a:t>hersenvliezen</a:t>
            </a:r>
            <a:r>
              <a:rPr lang="en-US" dirty="0"/>
              <a:t> </a:t>
            </a:r>
          </a:p>
          <a:p>
            <a:pPr marL="785813" lvl="1" indent="-290513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en-US" sz="2200" dirty="0"/>
              <a:t>1600 per </a:t>
            </a:r>
            <a:r>
              <a:rPr lang="en-US" sz="2200" dirty="0" err="1"/>
              <a:t>jaar</a:t>
            </a:r>
            <a:r>
              <a:rPr lang="en-US" sz="2200" dirty="0"/>
              <a:t> in Nederland</a:t>
            </a:r>
          </a:p>
          <a:p>
            <a:pPr marL="785813" lvl="1" indent="-290513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en-US" sz="2200" dirty="0" err="1"/>
              <a:t>soms</a:t>
            </a:r>
            <a:r>
              <a:rPr lang="en-US" sz="2200" dirty="0"/>
              <a:t> </a:t>
            </a:r>
            <a:r>
              <a:rPr lang="en-US" sz="2200" dirty="0" err="1"/>
              <a:t>bij</a:t>
            </a:r>
            <a:r>
              <a:rPr lang="en-US" sz="2200" dirty="0"/>
              <a:t> </a:t>
            </a:r>
            <a:r>
              <a:rPr lang="en-US" sz="2200" dirty="0" err="1"/>
              <a:t>toeval</a:t>
            </a:r>
            <a:r>
              <a:rPr lang="en-US" sz="2200" dirty="0"/>
              <a:t> </a:t>
            </a:r>
            <a:r>
              <a:rPr lang="en-US" sz="2200" dirty="0" err="1"/>
              <a:t>gevonden</a:t>
            </a:r>
            <a:r>
              <a:rPr lang="en-US" sz="2200" dirty="0"/>
              <a:t> </a:t>
            </a:r>
          </a:p>
          <a:p>
            <a:pPr marL="290513" indent="-290513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endParaRPr lang="en-US" dirty="0"/>
          </a:p>
          <a:p>
            <a:pPr marL="290513" indent="-290513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en-US" b="1" dirty="0" err="1"/>
              <a:t>gliomen</a:t>
            </a:r>
            <a:r>
              <a:rPr lang="en-US" b="1" dirty="0"/>
              <a:t> </a:t>
            </a:r>
            <a:r>
              <a:rPr lang="en-US" dirty="0"/>
              <a:t>= </a:t>
            </a:r>
            <a:r>
              <a:rPr lang="en-US" dirty="0" err="1"/>
              <a:t>kwaadaardige</a:t>
            </a:r>
            <a:r>
              <a:rPr lang="en-US" dirty="0"/>
              <a:t> </a:t>
            </a:r>
            <a:r>
              <a:rPr lang="en-US" dirty="0" err="1"/>
              <a:t>tumoren</a:t>
            </a:r>
            <a:r>
              <a:rPr lang="en-US" dirty="0"/>
              <a:t> van </a:t>
            </a:r>
            <a:r>
              <a:rPr lang="en-US" dirty="0" err="1"/>
              <a:t>steuncellen</a:t>
            </a:r>
            <a:r>
              <a:rPr lang="en-US" dirty="0"/>
              <a:t>* in </a:t>
            </a:r>
            <a:r>
              <a:rPr lang="en-US" dirty="0" err="1"/>
              <a:t>hersenen</a:t>
            </a:r>
            <a:endParaRPr lang="en-US" dirty="0"/>
          </a:p>
          <a:p>
            <a:pPr marL="785813" lvl="1" indent="-290513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en-US" sz="2200" dirty="0"/>
              <a:t>1200 per </a:t>
            </a:r>
            <a:r>
              <a:rPr lang="en-US" sz="2200" dirty="0" err="1"/>
              <a:t>jaar</a:t>
            </a:r>
            <a:r>
              <a:rPr lang="en-US" sz="2200" dirty="0"/>
              <a:t> in Nederland </a:t>
            </a:r>
          </a:p>
          <a:p>
            <a:pPr marL="785813" lvl="1" indent="-290513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endParaRPr dirty="0"/>
          </a:p>
        </p:txBody>
      </p:sp>
      <p:sp>
        <p:nvSpPr>
          <p:cNvPr id="304" name="Wijzig tekst: klik 2x"/>
          <p:cNvSpPr txBox="1">
            <a:spLocks noGrp="1"/>
          </p:cNvSpPr>
          <p:nvPr>
            <p:ph type="title" idx="4294967295"/>
          </p:nvPr>
        </p:nvSpPr>
        <p:spPr>
          <a:xfrm>
            <a:off x="381000" y="0"/>
            <a:ext cx="10668000" cy="113188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lnSpc>
                <a:spcPct val="100000"/>
              </a:lnSpc>
              <a:defRPr sz="3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lang="en-US" sz="3600" dirty="0"/>
              <a:t>Welk type </a:t>
            </a:r>
            <a:r>
              <a:rPr lang="en-US" sz="3600" dirty="0" err="1"/>
              <a:t>hersentumoren</a:t>
            </a:r>
            <a:r>
              <a:rPr lang="en-US" sz="3600" dirty="0"/>
              <a:t> </a:t>
            </a:r>
            <a:r>
              <a:rPr lang="en-US" sz="3600" dirty="0" err="1"/>
              <a:t>bij</a:t>
            </a:r>
            <a:r>
              <a:rPr lang="en-US" sz="3600" dirty="0"/>
              <a:t> </a:t>
            </a:r>
            <a:r>
              <a:rPr lang="en-US" sz="3600" dirty="0" err="1"/>
              <a:t>volwassen</a:t>
            </a:r>
            <a:r>
              <a:rPr lang="en-US" sz="3600" dirty="0"/>
              <a:t>? </a:t>
            </a:r>
            <a:endParaRPr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6019993" y="6229782"/>
            <a:ext cx="5791007" cy="4308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200" i="0" u="none" strike="noStrike" cap="none" spc="0" normalizeH="0" baseline="0" dirty="0">
                <a:ln>
                  <a:noFill/>
                </a:ln>
                <a:solidFill>
                  <a:srgbClr val="700000"/>
                </a:solidFill>
                <a:effectLst/>
                <a:uFillTx/>
                <a:latin typeface="Montserrat ExtraLight"/>
                <a:sym typeface="Calibri"/>
              </a:rPr>
              <a:t>* </a:t>
            </a:r>
            <a:r>
              <a:rPr kumimoji="0" lang="en-US" sz="2200" i="0" u="none" strike="noStrike" cap="none" spc="0" normalizeH="0" baseline="0" dirty="0" err="1">
                <a:ln>
                  <a:noFill/>
                </a:ln>
                <a:solidFill>
                  <a:srgbClr val="700000"/>
                </a:solidFill>
                <a:effectLst/>
                <a:uFillTx/>
                <a:latin typeface="Montserrat ExtraLight"/>
                <a:sym typeface="Calibri"/>
              </a:rPr>
              <a:t>steuncellen</a:t>
            </a:r>
            <a:r>
              <a:rPr kumimoji="0" lang="en-US" sz="2200" i="0" u="none" strike="noStrike" cap="none" spc="0" normalizeH="0" baseline="0" dirty="0">
                <a:ln>
                  <a:noFill/>
                </a:ln>
                <a:solidFill>
                  <a:srgbClr val="700000"/>
                </a:solidFill>
                <a:effectLst/>
                <a:uFillTx/>
                <a:latin typeface="Montserrat ExtraLight"/>
                <a:sym typeface="Calibri"/>
              </a:rPr>
              <a:t>: </a:t>
            </a:r>
            <a:r>
              <a:rPr lang="en-US" sz="2200" dirty="0" err="1">
                <a:solidFill>
                  <a:srgbClr val="700000"/>
                </a:solidFill>
                <a:latin typeface="Montserrat ExtraLight"/>
              </a:rPr>
              <a:t>a</a:t>
            </a:r>
            <a:r>
              <a:rPr kumimoji="0" lang="en-US" sz="2200" i="0" u="none" strike="noStrike" cap="none" spc="0" normalizeH="0" baseline="0" dirty="0" err="1">
                <a:ln>
                  <a:noFill/>
                </a:ln>
                <a:solidFill>
                  <a:srgbClr val="700000"/>
                </a:solidFill>
                <a:effectLst/>
                <a:uFillTx/>
                <a:latin typeface="Montserrat ExtraLight"/>
                <a:sym typeface="Calibri"/>
              </a:rPr>
              <a:t>strocyten</a:t>
            </a:r>
            <a:r>
              <a:rPr kumimoji="0" lang="en-US" sz="2200" i="0" u="none" strike="noStrike" cap="none" spc="0" normalizeH="0" baseline="0" dirty="0">
                <a:ln>
                  <a:noFill/>
                </a:ln>
                <a:solidFill>
                  <a:srgbClr val="700000"/>
                </a:solidFill>
                <a:effectLst/>
                <a:uFillTx/>
                <a:latin typeface="Montserrat ExtraLight"/>
                <a:sym typeface="Calibri"/>
              </a:rPr>
              <a:t> of </a:t>
            </a:r>
            <a:r>
              <a:rPr kumimoji="0" lang="en-US" sz="2200" i="0" u="none" strike="noStrike" cap="none" spc="0" normalizeH="0" baseline="0" dirty="0" err="1">
                <a:ln>
                  <a:noFill/>
                </a:ln>
                <a:solidFill>
                  <a:srgbClr val="700000"/>
                </a:solidFill>
                <a:effectLst/>
                <a:uFillTx/>
                <a:latin typeface="Montserrat ExtraLight"/>
                <a:sym typeface="Calibri"/>
              </a:rPr>
              <a:t>oligodendrocyten</a:t>
            </a:r>
            <a:r>
              <a:rPr kumimoji="0" lang="en-US" sz="2200" i="0" u="none" strike="noStrike" cap="none" spc="0" normalizeH="0" dirty="0">
                <a:ln>
                  <a:noFill/>
                </a:ln>
                <a:solidFill>
                  <a:srgbClr val="700000"/>
                </a:solidFill>
                <a:effectLst/>
                <a:uFillTx/>
                <a:latin typeface="Montserrat ExtraLight"/>
                <a:sym typeface="Calibri"/>
              </a:rPr>
              <a:t> </a:t>
            </a:r>
            <a:endParaRPr kumimoji="0" lang="nl-NL" sz="2200" i="0" u="none" strike="noStrike" cap="none" spc="0" normalizeH="0" baseline="0" dirty="0">
              <a:ln>
                <a:noFill/>
              </a:ln>
              <a:solidFill>
                <a:srgbClr val="700000"/>
              </a:solidFill>
              <a:effectLst/>
              <a:uFillTx/>
              <a:latin typeface="Montserrat ExtraLight"/>
              <a:sym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7619" y="6093298"/>
            <a:ext cx="1819781" cy="526958"/>
          </a:xfrm>
          <a:prstGeom prst="rect">
            <a:avLst/>
          </a:prstGeom>
          <a:solidFill>
            <a:srgbClr val="FFF3F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2025_template publieksdag_02.jpg" descr="2025_template publieksdag_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08" name="Wijzig tekst: klik 2x"/>
          <p:cNvSpPr txBox="1">
            <a:spLocks noGrp="1"/>
          </p:cNvSpPr>
          <p:nvPr>
            <p:ph type="title" idx="4294967295"/>
          </p:nvPr>
        </p:nvSpPr>
        <p:spPr>
          <a:xfrm>
            <a:off x="381000" y="0"/>
            <a:ext cx="10668000" cy="113188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lnSpc>
                <a:spcPct val="100000"/>
              </a:lnSpc>
              <a:defRPr sz="3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lang="en-US" sz="3600" dirty="0" err="1"/>
              <a:t>groei</a:t>
            </a:r>
            <a:r>
              <a:rPr lang="en-US" sz="3600" dirty="0"/>
              <a:t> </a:t>
            </a:r>
            <a:r>
              <a:rPr lang="en-US" sz="3600" dirty="0" err="1"/>
              <a:t>normale</a:t>
            </a:r>
            <a:r>
              <a:rPr lang="en-US" sz="3600" dirty="0"/>
              <a:t> </a:t>
            </a:r>
            <a:r>
              <a:rPr lang="en-US" sz="3600" dirty="0" err="1"/>
              <a:t>cellen</a:t>
            </a:r>
            <a:r>
              <a:rPr lang="en-US" sz="3600" dirty="0"/>
              <a:t> </a:t>
            </a:r>
            <a:endParaRPr sz="3600" dirty="0"/>
          </a:p>
        </p:txBody>
      </p:sp>
      <p:grpSp>
        <p:nvGrpSpPr>
          <p:cNvPr id="6" name="Group 5"/>
          <p:cNvGrpSpPr/>
          <p:nvPr/>
        </p:nvGrpSpPr>
        <p:grpSpPr>
          <a:xfrm>
            <a:off x="1192790" y="1559140"/>
            <a:ext cx="8349497" cy="5003625"/>
            <a:chOff x="-983956" y="1445488"/>
            <a:chExt cx="9572124" cy="5651553"/>
          </a:xfrm>
        </p:grpSpPr>
        <p:grpSp>
          <p:nvGrpSpPr>
            <p:cNvPr id="8" name="Group 7"/>
            <p:cNvGrpSpPr/>
            <p:nvPr/>
          </p:nvGrpSpPr>
          <p:grpSpPr>
            <a:xfrm>
              <a:off x="-983956" y="1445488"/>
              <a:ext cx="9572123" cy="5651553"/>
              <a:chOff x="-1137519" y="1445488"/>
              <a:chExt cx="9572123" cy="5651553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44861" y="1445488"/>
                <a:ext cx="8579465" cy="5651553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6042859" y="2941954"/>
                <a:ext cx="2383906" cy="4519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err="1">
                    <a:latin typeface="Montserrat ExtraLight"/>
                  </a:rPr>
                  <a:t>gezond</a:t>
                </a:r>
                <a:r>
                  <a:rPr lang="en-US" sz="2000" dirty="0">
                    <a:latin typeface="Montserrat ExtraLight"/>
                  </a:rPr>
                  <a:t> </a:t>
                </a:r>
                <a:r>
                  <a:rPr lang="en-US" sz="2000" b="1" dirty="0" err="1">
                    <a:latin typeface="Montserrat ExtraLight"/>
                  </a:rPr>
                  <a:t>weefsel</a:t>
                </a:r>
                <a:endParaRPr lang="nl-NL" sz="2000" b="1" dirty="0">
                  <a:latin typeface="Montserrat ExtraLight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384731" y="5085184"/>
                <a:ext cx="178766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kankercellen</a:t>
                </a:r>
                <a:r>
                  <a:rPr lang="en-US" dirty="0"/>
                  <a:t> </a:t>
                </a:r>
                <a:endParaRPr lang="nl-NL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4909" y="4196356"/>
                <a:ext cx="805304" cy="3380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nl-NL" sz="1600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597191" y="2285711"/>
                <a:ext cx="2709184" cy="4519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err="1">
                    <a:latin typeface="Montserrat ExtraLight"/>
                  </a:rPr>
                  <a:t>normale</a:t>
                </a:r>
                <a:r>
                  <a:rPr lang="en-US" sz="2000" b="1" dirty="0">
                    <a:latin typeface="Montserrat ExtraLight"/>
                  </a:rPr>
                  <a:t> </a:t>
                </a:r>
                <a:r>
                  <a:rPr lang="en-US" sz="2000" b="1" dirty="0" err="1">
                    <a:latin typeface="Montserrat ExtraLight"/>
                  </a:rPr>
                  <a:t>celdeling</a:t>
                </a:r>
                <a:endParaRPr lang="nl-NL" sz="2000" b="1" dirty="0">
                  <a:latin typeface="Montserrat ExtraLight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909585" y="5621700"/>
                <a:ext cx="1061509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err="1"/>
                  <a:t>kankercel</a:t>
                </a:r>
                <a:endParaRPr lang="nl-NL" sz="1600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47650" y="4888101"/>
                <a:ext cx="1494320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 err="1"/>
                  <a:t>genetische</a:t>
                </a:r>
                <a:r>
                  <a:rPr lang="en-US" sz="1600" dirty="0"/>
                  <a:t> </a:t>
                </a:r>
              </a:p>
              <a:p>
                <a:pPr algn="ctr"/>
                <a:r>
                  <a:rPr lang="en-US" sz="1600" dirty="0" err="1"/>
                  <a:t>veranderingen</a:t>
                </a:r>
                <a:endParaRPr lang="nl-NL" sz="1600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3302031" y="5970084"/>
                <a:ext cx="2016899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err="1"/>
                  <a:t>abnormale</a:t>
                </a:r>
                <a:r>
                  <a:rPr lang="en-US" sz="1600" dirty="0"/>
                  <a:t> </a:t>
                </a:r>
                <a:r>
                  <a:rPr lang="en-US" sz="1600" dirty="0" err="1"/>
                  <a:t>celdeling</a:t>
                </a:r>
                <a:endParaRPr lang="nl-NL" sz="1600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3158309" y="5180488"/>
                <a:ext cx="2087030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 </a:t>
                </a:r>
                <a:endParaRPr lang="nl-NL" sz="1600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948013" y="5021698"/>
                <a:ext cx="1019040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nl-NL" sz="1200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920614" y="4614495"/>
                <a:ext cx="1771690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nl-NL" sz="1100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-1137519" y="4259347"/>
                <a:ext cx="2010147" cy="4519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000" b="1" dirty="0" err="1">
                    <a:latin typeface="Montserrat ExtraLight"/>
                  </a:rPr>
                  <a:t>normale</a:t>
                </a:r>
                <a:r>
                  <a:rPr lang="en-US" sz="2000" b="1" dirty="0">
                    <a:latin typeface="Montserrat ExtraLight"/>
                  </a:rPr>
                  <a:t> </a:t>
                </a:r>
                <a:r>
                  <a:rPr lang="en-US" sz="2000" b="1" dirty="0" err="1">
                    <a:latin typeface="Montserrat ExtraLight"/>
                  </a:rPr>
                  <a:t>cel</a:t>
                </a:r>
                <a:endParaRPr lang="nl-NL" sz="2000" b="1" dirty="0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1000895" y="1731853"/>
              <a:ext cx="7587273" cy="5388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500" b="1" dirty="0">
                  <a:solidFill>
                    <a:srgbClr val="700000"/>
                  </a:solidFill>
                  <a:latin typeface="Montserrat ExtraLight"/>
                </a:rPr>
                <a:t>ONTWIKKELING</a:t>
              </a:r>
              <a:r>
                <a:rPr lang="en-US" sz="2500" b="1" dirty="0">
                  <a:solidFill>
                    <a:srgbClr val="C00000"/>
                  </a:solidFill>
                  <a:latin typeface="Montserrat ExtraLight"/>
                </a:rPr>
                <a:t> </a:t>
              </a:r>
              <a:r>
                <a:rPr lang="en-US" sz="2500" b="1" dirty="0">
                  <a:solidFill>
                    <a:srgbClr val="700000"/>
                  </a:solidFill>
                  <a:latin typeface="Montserrat ExtraLight"/>
                </a:rPr>
                <a:t>GEZOND WEEFSEL</a:t>
              </a:r>
              <a:endParaRPr lang="nl-NL" sz="2500" b="1" dirty="0">
                <a:solidFill>
                  <a:srgbClr val="700000"/>
                </a:solidFill>
                <a:latin typeface="Montserrat ExtraLight"/>
              </a:endParaRPr>
            </a:p>
          </p:txBody>
        </p:sp>
      </p:grpSp>
      <p:sp>
        <p:nvSpPr>
          <p:cNvPr id="7" name="Freeform 6"/>
          <p:cNvSpPr/>
          <p:nvPr/>
        </p:nvSpPr>
        <p:spPr bwMode="auto">
          <a:xfrm>
            <a:off x="2196794" y="4143265"/>
            <a:ext cx="7022673" cy="2223290"/>
          </a:xfrm>
          <a:custGeom>
            <a:avLst/>
            <a:gdLst>
              <a:gd name="connsiteX0" fmla="*/ 7383439 w 8051007"/>
              <a:gd name="connsiteY0" fmla="*/ 27295 h 2511188"/>
              <a:gd name="connsiteX1" fmla="*/ 7383439 w 8051007"/>
              <a:gd name="connsiteY1" fmla="*/ 27295 h 2511188"/>
              <a:gd name="connsiteX2" fmla="*/ 6305265 w 8051007"/>
              <a:gd name="connsiteY2" fmla="*/ 54591 h 2511188"/>
              <a:gd name="connsiteX3" fmla="*/ 6100549 w 8051007"/>
              <a:gd name="connsiteY3" fmla="*/ 81886 h 2511188"/>
              <a:gd name="connsiteX4" fmla="*/ 6005015 w 8051007"/>
              <a:gd name="connsiteY4" fmla="*/ 109182 h 2511188"/>
              <a:gd name="connsiteX5" fmla="*/ 5936776 w 8051007"/>
              <a:gd name="connsiteY5" fmla="*/ 122829 h 2511188"/>
              <a:gd name="connsiteX6" fmla="*/ 5882185 w 8051007"/>
              <a:gd name="connsiteY6" fmla="*/ 136477 h 2511188"/>
              <a:gd name="connsiteX7" fmla="*/ 5773003 w 8051007"/>
              <a:gd name="connsiteY7" fmla="*/ 150125 h 2511188"/>
              <a:gd name="connsiteX8" fmla="*/ 4735773 w 8051007"/>
              <a:gd name="connsiteY8" fmla="*/ 163773 h 2511188"/>
              <a:gd name="connsiteX9" fmla="*/ 4462818 w 8051007"/>
              <a:gd name="connsiteY9" fmla="*/ 218364 h 2511188"/>
              <a:gd name="connsiteX10" fmla="*/ 4217158 w 8051007"/>
              <a:gd name="connsiteY10" fmla="*/ 259307 h 2511188"/>
              <a:gd name="connsiteX11" fmla="*/ 4135271 w 8051007"/>
              <a:gd name="connsiteY11" fmla="*/ 300250 h 2511188"/>
              <a:gd name="connsiteX12" fmla="*/ 3930555 w 8051007"/>
              <a:gd name="connsiteY12" fmla="*/ 341194 h 2511188"/>
              <a:gd name="connsiteX13" fmla="*/ 3862316 w 8051007"/>
              <a:gd name="connsiteY13" fmla="*/ 368489 h 2511188"/>
              <a:gd name="connsiteX14" fmla="*/ 3807725 w 8051007"/>
              <a:gd name="connsiteY14" fmla="*/ 382137 h 2511188"/>
              <a:gd name="connsiteX15" fmla="*/ 3643952 w 8051007"/>
              <a:gd name="connsiteY15" fmla="*/ 423080 h 2511188"/>
              <a:gd name="connsiteX16" fmla="*/ 3207224 w 8051007"/>
              <a:gd name="connsiteY16" fmla="*/ 409432 h 2511188"/>
              <a:gd name="connsiteX17" fmla="*/ 3152633 w 8051007"/>
              <a:gd name="connsiteY17" fmla="*/ 395785 h 2511188"/>
              <a:gd name="connsiteX18" fmla="*/ 2988859 w 8051007"/>
              <a:gd name="connsiteY18" fmla="*/ 368489 h 2511188"/>
              <a:gd name="connsiteX19" fmla="*/ 2947916 w 8051007"/>
              <a:gd name="connsiteY19" fmla="*/ 354841 h 2511188"/>
              <a:gd name="connsiteX20" fmla="*/ 2756847 w 8051007"/>
              <a:gd name="connsiteY20" fmla="*/ 327546 h 2511188"/>
              <a:gd name="connsiteX21" fmla="*/ 2265528 w 8051007"/>
              <a:gd name="connsiteY21" fmla="*/ 341194 h 2511188"/>
              <a:gd name="connsiteX22" fmla="*/ 2156346 w 8051007"/>
              <a:gd name="connsiteY22" fmla="*/ 368489 h 2511188"/>
              <a:gd name="connsiteX23" fmla="*/ 2074459 w 8051007"/>
              <a:gd name="connsiteY23" fmla="*/ 382137 h 2511188"/>
              <a:gd name="connsiteX24" fmla="*/ 1937982 w 8051007"/>
              <a:gd name="connsiteY24" fmla="*/ 423080 h 2511188"/>
              <a:gd name="connsiteX25" fmla="*/ 1897039 w 8051007"/>
              <a:gd name="connsiteY25" fmla="*/ 436728 h 2511188"/>
              <a:gd name="connsiteX26" fmla="*/ 1583140 w 8051007"/>
              <a:gd name="connsiteY26" fmla="*/ 450376 h 2511188"/>
              <a:gd name="connsiteX27" fmla="*/ 1446662 w 8051007"/>
              <a:gd name="connsiteY27" fmla="*/ 491319 h 2511188"/>
              <a:gd name="connsiteX28" fmla="*/ 1392071 w 8051007"/>
              <a:gd name="connsiteY28" fmla="*/ 518615 h 2511188"/>
              <a:gd name="connsiteX29" fmla="*/ 1351128 w 8051007"/>
              <a:gd name="connsiteY29" fmla="*/ 545910 h 2511188"/>
              <a:gd name="connsiteX30" fmla="*/ 1269241 w 8051007"/>
              <a:gd name="connsiteY30" fmla="*/ 573206 h 2511188"/>
              <a:gd name="connsiteX31" fmla="*/ 1228298 w 8051007"/>
              <a:gd name="connsiteY31" fmla="*/ 586853 h 2511188"/>
              <a:gd name="connsiteX32" fmla="*/ 1091821 w 8051007"/>
              <a:gd name="connsiteY32" fmla="*/ 614149 h 2511188"/>
              <a:gd name="connsiteX33" fmla="*/ 1023582 w 8051007"/>
              <a:gd name="connsiteY33" fmla="*/ 627797 h 2511188"/>
              <a:gd name="connsiteX34" fmla="*/ 750627 w 8051007"/>
              <a:gd name="connsiteY34" fmla="*/ 641444 h 2511188"/>
              <a:gd name="connsiteX35" fmla="*/ 573206 w 8051007"/>
              <a:gd name="connsiteY35" fmla="*/ 668740 h 2511188"/>
              <a:gd name="connsiteX36" fmla="*/ 532262 w 8051007"/>
              <a:gd name="connsiteY36" fmla="*/ 682388 h 2511188"/>
              <a:gd name="connsiteX37" fmla="*/ 450376 w 8051007"/>
              <a:gd name="connsiteY37" fmla="*/ 696035 h 2511188"/>
              <a:gd name="connsiteX38" fmla="*/ 409433 w 8051007"/>
              <a:gd name="connsiteY38" fmla="*/ 709683 h 2511188"/>
              <a:gd name="connsiteX39" fmla="*/ 341194 w 8051007"/>
              <a:gd name="connsiteY39" fmla="*/ 723331 h 2511188"/>
              <a:gd name="connsiteX40" fmla="*/ 300250 w 8051007"/>
              <a:gd name="connsiteY40" fmla="*/ 750627 h 2511188"/>
              <a:gd name="connsiteX41" fmla="*/ 218364 w 8051007"/>
              <a:gd name="connsiteY41" fmla="*/ 764274 h 2511188"/>
              <a:gd name="connsiteX42" fmla="*/ 163773 w 8051007"/>
              <a:gd name="connsiteY42" fmla="*/ 791570 h 2511188"/>
              <a:gd name="connsiteX43" fmla="*/ 81886 w 8051007"/>
              <a:gd name="connsiteY43" fmla="*/ 846161 h 2511188"/>
              <a:gd name="connsiteX44" fmla="*/ 54591 w 8051007"/>
              <a:gd name="connsiteY44" fmla="*/ 887104 h 2511188"/>
              <a:gd name="connsiteX45" fmla="*/ 27295 w 8051007"/>
              <a:gd name="connsiteY45" fmla="*/ 996286 h 2511188"/>
              <a:gd name="connsiteX46" fmla="*/ 0 w 8051007"/>
              <a:gd name="connsiteY46" fmla="*/ 1091821 h 2511188"/>
              <a:gd name="connsiteX47" fmla="*/ 13647 w 8051007"/>
              <a:gd name="connsiteY47" fmla="*/ 1337480 h 2511188"/>
              <a:gd name="connsiteX48" fmla="*/ 54591 w 8051007"/>
              <a:gd name="connsiteY48" fmla="*/ 1378424 h 2511188"/>
              <a:gd name="connsiteX49" fmla="*/ 68239 w 8051007"/>
              <a:gd name="connsiteY49" fmla="*/ 1419367 h 2511188"/>
              <a:gd name="connsiteX50" fmla="*/ 95534 w 8051007"/>
              <a:gd name="connsiteY50" fmla="*/ 1473958 h 2511188"/>
              <a:gd name="connsiteX51" fmla="*/ 150125 w 8051007"/>
              <a:gd name="connsiteY51" fmla="*/ 1542197 h 2511188"/>
              <a:gd name="connsiteX52" fmla="*/ 177421 w 8051007"/>
              <a:gd name="connsiteY52" fmla="*/ 1583140 h 2511188"/>
              <a:gd name="connsiteX53" fmla="*/ 232012 w 8051007"/>
              <a:gd name="connsiteY53" fmla="*/ 1678674 h 2511188"/>
              <a:gd name="connsiteX54" fmla="*/ 272955 w 8051007"/>
              <a:gd name="connsiteY54" fmla="*/ 1787856 h 2511188"/>
              <a:gd name="connsiteX55" fmla="*/ 300250 w 8051007"/>
              <a:gd name="connsiteY55" fmla="*/ 1842447 h 2511188"/>
              <a:gd name="connsiteX56" fmla="*/ 354841 w 8051007"/>
              <a:gd name="connsiteY56" fmla="*/ 1883391 h 2511188"/>
              <a:gd name="connsiteX57" fmla="*/ 450376 w 8051007"/>
              <a:gd name="connsiteY57" fmla="*/ 1951629 h 2511188"/>
              <a:gd name="connsiteX58" fmla="*/ 491319 w 8051007"/>
              <a:gd name="connsiteY58" fmla="*/ 1992573 h 2511188"/>
              <a:gd name="connsiteX59" fmla="*/ 641444 w 8051007"/>
              <a:gd name="connsiteY59" fmla="*/ 2033516 h 2511188"/>
              <a:gd name="connsiteX60" fmla="*/ 968991 w 8051007"/>
              <a:gd name="connsiteY60" fmla="*/ 2088107 h 2511188"/>
              <a:gd name="connsiteX61" fmla="*/ 1746913 w 8051007"/>
              <a:gd name="connsiteY61" fmla="*/ 2101755 h 2511188"/>
              <a:gd name="connsiteX62" fmla="*/ 1869743 w 8051007"/>
              <a:gd name="connsiteY62" fmla="*/ 2142698 h 2511188"/>
              <a:gd name="connsiteX63" fmla="*/ 1965277 w 8051007"/>
              <a:gd name="connsiteY63" fmla="*/ 2183641 h 2511188"/>
              <a:gd name="connsiteX64" fmla="*/ 2169994 w 8051007"/>
              <a:gd name="connsiteY64" fmla="*/ 2224585 h 2511188"/>
              <a:gd name="connsiteX65" fmla="*/ 2415653 w 8051007"/>
              <a:gd name="connsiteY65" fmla="*/ 2279176 h 2511188"/>
              <a:gd name="connsiteX66" fmla="*/ 2593074 w 8051007"/>
              <a:gd name="connsiteY66" fmla="*/ 2306471 h 2511188"/>
              <a:gd name="connsiteX67" fmla="*/ 2756847 w 8051007"/>
              <a:gd name="connsiteY67" fmla="*/ 2333767 h 2511188"/>
              <a:gd name="connsiteX68" fmla="*/ 2893325 w 8051007"/>
              <a:gd name="connsiteY68" fmla="*/ 2374710 h 2511188"/>
              <a:gd name="connsiteX69" fmla="*/ 2975212 w 8051007"/>
              <a:gd name="connsiteY69" fmla="*/ 2402006 h 2511188"/>
              <a:gd name="connsiteX70" fmla="*/ 3302758 w 8051007"/>
              <a:gd name="connsiteY70" fmla="*/ 2442949 h 2511188"/>
              <a:gd name="connsiteX71" fmla="*/ 3398292 w 8051007"/>
              <a:gd name="connsiteY71" fmla="*/ 2456597 h 2511188"/>
              <a:gd name="connsiteX72" fmla="*/ 3875964 w 8051007"/>
              <a:gd name="connsiteY72" fmla="*/ 2511188 h 2511188"/>
              <a:gd name="connsiteX73" fmla="*/ 4995080 w 8051007"/>
              <a:gd name="connsiteY73" fmla="*/ 2497540 h 2511188"/>
              <a:gd name="connsiteX74" fmla="*/ 5145206 w 8051007"/>
              <a:gd name="connsiteY74" fmla="*/ 2456597 h 2511188"/>
              <a:gd name="connsiteX75" fmla="*/ 5240740 w 8051007"/>
              <a:gd name="connsiteY75" fmla="*/ 2442949 h 2511188"/>
              <a:gd name="connsiteX76" fmla="*/ 5295331 w 8051007"/>
              <a:gd name="connsiteY76" fmla="*/ 2415653 h 2511188"/>
              <a:gd name="connsiteX77" fmla="*/ 5349922 w 8051007"/>
              <a:gd name="connsiteY77" fmla="*/ 2402006 h 2511188"/>
              <a:gd name="connsiteX78" fmla="*/ 5540991 w 8051007"/>
              <a:gd name="connsiteY78" fmla="*/ 2374710 h 2511188"/>
              <a:gd name="connsiteX79" fmla="*/ 5595582 w 8051007"/>
              <a:gd name="connsiteY79" fmla="*/ 2361062 h 2511188"/>
              <a:gd name="connsiteX80" fmla="*/ 5841241 w 8051007"/>
              <a:gd name="connsiteY80" fmla="*/ 2320119 h 2511188"/>
              <a:gd name="connsiteX81" fmla="*/ 6018662 w 8051007"/>
              <a:gd name="connsiteY81" fmla="*/ 2306471 h 2511188"/>
              <a:gd name="connsiteX82" fmla="*/ 6155140 w 8051007"/>
              <a:gd name="connsiteY82" fmla="*/ 2279176 h 2511188"/>
              <a:gd name="connsiteX83" fmla="*/ 6264322 w 8051007"/>
              <a:gd name="connsiteY83" fmla="*/ 2238232 h 2511188"/>
              <a:gd name="connsiteX84" fmla="*/ 6332561 w 8051007"/>
              <a:gd name="connsiteY84" fmla="*/ 2224585 h 2511188"/>
              <a:gd name="connsiteX85" fmla="*/ 6373504 w 8051007"/>
              <a:gd name="connsiteY85" fmla="*/ 2197289 h 2511188"/>
              <a:gd name="connsiteX86" fmla="*/ 6441743 w 8051007"/>
              <a:gd name="connsiteY86" fmla="*/ 2169994 h 2511188"/>
              <a:gd name="connsiteX87" fmla="*/ 6619164 w 8051007"/>
              <a:gd name="connsiteY87" fmla="*/ 2115403 h 2511188"/>
              <a:gd name="connsiteX88" fmla="*/ 6687403 w 8051007"/>
              <a:gd name="connsiteY88" fmla="*/ 2101755 h 2511188"/>
              <a:gd name="connsiteX89" fmla="*/ 6741994 w 8051007"/>
              <a:gd name="connsiteY89" fmla="*/ 2074459 h 2511188"/>
              <a:gd name="connsiteX90" fmla="*/ 6878471 w 8051007"/>
              <a:gd name="connsiteY90" fmla="*/ 2047164 h 2511188"/>
              <a:gd name="connsiteX91" fmla="*/ 6919415 w 8051007"/>
              <a:gd name="connsiteY91" fmla="*/ 2019868 h 2511188"/>
              <a:gd name="connsiteX92" fmla="*/ 6987653 w 8051007"/>
              <a:gd name="connsiteY92" fmla="*/ 2006221 h 2511188"/>
              <a:gd name="connsiteX93" fmla="*/ 7042244 w 8051007"/>
              <a:gd name="connsiteY93" fmla="*/ 1992573 h 2511188"/>
              <a:gd name="connsiteX94" fmla="*/ 7110483 w 8051007"/>
              <a:gd name="connsiteY94" fmla="*/ 1965277 h 2511188"/>
              <a:gd name="connsiteX95" fmla="*/ 7206018 w 8051007"/>
              <a:gd name="connsiteY95" fmla="*/ 1937982 h 2511188"/>
              <a:gd name="connsiteX96" fmla="*/ 7315200 w 8051007"/>
              <a:gd name="connsiteY96" fmla="*/ 1910686 h 2511188"/>
              <a:gd name="connsiteX97" fmla="*/ 7410734 w 8051007"/>
              <a:gd name="connsiteY97" fmla="*/ 1856095 h 2511188"/>
              <a:gd name="connsiteX98" fmla="*/ 7451677 w 8051007"/>
              <a:gd name="connsiteY98" fmla="*/ 1842447 h 2511188"/>
              <a:gd name="connsiteX99" fmla="*/ 7492621 w 8051007"/>
              <a:gd name="connsiteY99" fmla="*/ 1815152 h 2511188"/>
              <a:gd name="connsiteX100" fmla="*/ 7547212 w 8051007"/>
              <a:gd name="connsiteY100" fmla="*/ 1787856 h 2511188"/>
              <a:gd name="connsiteX101" fmla="*/ 7601803 w 8051007"/>
              <a:gd name="connsiteY101" fmla="*/ 1746913 h 2511188"/>
              <a:gd name="connsiteX102" fmla="*/ 7697337 w 8051007"/>
              <a:gd name="connsiteY102" fmla="*/ 1719618 h 2511188"/>
              <a:gd name="connsiteX103" fmla="*/ 7738280 w 8051007"/>
              <a:gd name="connsiteY103" fmla="*/ 1705970 h 2511188"/>
              <a:gd name="connsiteX104" fmla="*/ 7806519 w 8051007"/>
              <a:gd name="connsiteY104" fmla="*/ 1692322 h 2511188"/>
              <a:gd name="connsiteX105" fmla="*/ 7902053 w 8051007"/>
              <a:gd name="connsiteY105" fmla="*/ 1665027 h 2511188"/>
              <a:gd name="connsiteX106" fmla="*/ 7983940 w 8051007"/>
              <a:gd name="connsiteY106" fmla="*/ 1610435 h 2511188"/>
              <a:gd name="connsiteX107" fmla="*/ 8024883 w 8051007"/>
              <a:gd name="connsiteY107" fmla="*/ 1514901 h 2511188"/>
              <a:gd name="connsiteX108" fmla="*/ 8024883 w 8051007"/>
              <a:gd name="connsiteY108" fmla="*/ 532262 h 2511188"/>
              <a:gd name="connsiteX109" fmla="*/ 7983940 w 8051007"/>
              <a:gd name="connsiteY109" fmla="*/ 450376 h 2511188"/>
              <a:gd name="connsiteX110" fmla="*/ 7970292 w 8051007"/>
              <a:gd name="connsiteY110" fmla="*/ 409432 h 2511188"/>
              <a:gd name="connsiteX111" fmla="*/ 7929349 w 8051007"/>
              <a:gd name="connsiteY111" fmla="*/ 354841 h 2511188"/>
              <a:gd name="connsiteX112" fmla="*/ 7902053 w 8051007"/>
              <a:gd name="connsiteY112" fmla="*/ 313898 h 2511188"/>
              <a:gd name="connsiteX113" fmla="*/ 7861110 w 8051007"/>
              <a:gd name="connsiteY113" fmla="*/ 259307 h 2511188"/>
              <a:gd name="connsiteX114" fmla="*/ 7751928 w 8051007"/>
              <a:gd name="connsiteY114" fmla="*/ 136477 h 2511188"/>
              <a:gd name="connsiteX115" fmla="*/ 7670041 w 8051007"/>
              <a:gd name="connsiteY115" fmla="*/ 81886 h 2511188"/>
              <a:gd name="connsiteX116" fmla="*/ 7588155 w 8051007"/>
              <a:gd name="connsiteY116" fmla="*/ 54591 h 2511188"/>
              <a:gd name="connsiteX117" fmla="*/ 7547212 w 8051007"/>
              <a:gd name="connsiteY117" fmla="*/ 27295 h 2511188"/>
              <a:gd name="connsiteX118" fmla="*/ 7438030 w 8051007"/>
              <a:gd name="connsiteY118" fmla="*/ 0 h 2511188"/>
              <a:gd name="connsiteX119" fmla="*/ 7328847 w 8051007"/>
              <a:gd name="connsiteY119" fmla="*/ 54591 h 2511188"/>
              <a:gd name="connsiteX120" fmla="*/ 7383439 w 8051007"/>
              <a:gd name="connsiteY120" fmla="*/ 27295 h 2511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8051007" h="2511188">
                <a:moveTo>
                  <a:pt x="7383439" y="27295"/>
                </a:moveTo>
                <a:lnTo>
                  <a:pt x="7383439" y="27295"/>
                </a:lnTo>
                <a:cubicBezTo>
                  <a:pt x="6926953" y="78017"/>
                  <a:pt x="7434185" y="25645"/>
                  <a:pt x="6305265" y="54591"/>
                </a:cubicBezTo>
                <a:cubicBezTo>
                  <a:pt x="6283758" y="55142"/>
                  <a:pt x="6127500" y="78036"/>
                  <a:pt x="6100549" y="81886"/>
                </a:cubicBezTo>
                <a:cubicBezTo>
                  <a:pt x="6054958" y="97083"/>
                  <a:pt x="6056422" y="97758"/>
                  <a:pt x="6005015" y="109182"/>
                </a:cubicBezTo>
                <a:cubicBezTo>
                  <a:pt x="5982371" y="114214"/>
                  <a:pt x="5959420" y="117797"/>
                  <a:pt x="5936776" y="122829"/>
                </a:cubicBezTo>
                <a:cubicBezTo>
                  <a:pt x="5918466" y="126898"/>
                  <a:pt x="5900687" y="133393"/>
                  <a:pt x="5882185" y="136477"/>
                </a:cubicBezTo>
                <a:cubicBezTo>
                  <a:pt x="5846007" y="142507"/>
                  <a:pt x="5809670" y="149252"/>
                  <a:pt x="5773003" y="150125"/>
                </a:cubicBezTo>
                <a:cubicBezTo>
                  <a:pt x="5427328" y="158356"/>
                  <a:pt x="5081516" y="159224"/>
                  <a:pt x="4735773" y="163773"/>
                </a:cubicBezTo>
                <a:cubicBezTo>
                  <a:pt x="4585426" y="213887"/>
                  <a:pt x="4698971" y="181465"/>
                  <a:pt x="4462818" y="218364"/>
                </a:cubicBezTo>
                <a:cubicBezTo>
                  <a:pt x="4380797" y="231180"/>
                  <a:pt x="4217158" y="259307"/>
                  <a:pt x="4217158" y="259307"/>
                </a:cubicBezTo>
                <a:cubicBezTo>
                  <a:pt x="4189862" y="272955"/>
                  <a:pt x="4164222" y="290600"/>
                  <a:pt x="4135271" y="300250"/>
                </a:cubicBezTo>
                <a:cubicBezTo>
                  <a:pt x="4085323" y="316899"/>
                  <a:pt x="3987906" y="331635"/>
                  <a:pt x="3930555" y="341194"/>
                </a:cubicBezTo>
                <a:cubicBezTo>
                  <a:pt x="3907809" y="350292"/>
                  <a:pt x="3885557" y="360742"/>
                  <a:pt x="3862316" y="368489"/>
                </a:cubicBezTo>
                <a:cubicBezTo>
                  <a:pt x="3844521" y="374420"/>
                  <a:pt x="3825821" y="377202"/>
                  <a:pt x="3807725" y="382137"/>
                </a:cubicBezTo>
                <a:cubicBezTo>
                  <a:pt x="3668848" y="420012"/>
                  <a:pt x="3759402" y="399990"/>
                  <a:pt x="3643952" y="423080"/>
                </a:cubicBezTo>
                <a:cubicBezTo>
                  <a:pt x="3498376" y="418531"/>
                  <a:pt x="3352647" y="417511"/>
                  <a:pt x="3207224" y="409432"/>
                </a:cubicBezTo>
                <a:cubicBezTo>
                  <a:pt x="3188496" y="408392"/>
                  <a:pt x="3171087" y="399140"/>
                  <a:pt x="3152633" y="395785"/>
                </a:cubicBezTo>
                <a:cubicBezTo>
                  <a:pt x="3067904" y="380380"/>
                  <a:pt x="3064290" y="387347"/>
                  <a:pt x="2988859" y="368489"/>
                </a:cubicBezTo>
                <a:cubicBezTo>
                  <a:pt x="2974903" y="365000"/>
                  <a:pt x="2961959" y="357962"/>
                  <a:pt x="2947916" y="354841"/>
                </a:cubicBezTo>
                <a:cubicBezTo>
                  <a:pt x="2897326" y="343599"/>
                  <a:pt x="2804054" y="333447"/>
                  <a:pt x="2756847" y="327546"/>
                </a:cubicBezTo>
                <a:cubicBezTo>
                  <a:pt x="2593074" y="332095"/>
                  <a:pt x="2428985" y="330049"/>
                  <a:pt x="2265528" y="341194"/>
                </a:cubicBezTo>
                <a:cubicBezTo>
                  <a:pt x="2228101" y="343746"/>
                  <a:pt x="2193350" y="362322"/>
                  <a:pt x="2156346" y="368489"/>
                </a:cubicBezTo>
                <a:lnTo>
                  <a:pt x="2074459" y="382137"/>
                </a:lnTo>
                <a:cubicBezTo>
                  <a:pt x="1879839" y="447009"/>
                  <a:pt x="2082379" y="381823"/>
                  <a:pt x="1937982" y="423080"/>
                </a:cubicBezTo>
                <a:cubicBezTo>
                  <a:pt x="1924150" y="427032"/>
                  <a:pt x="1911383" y="435625"/>
                  <a:pt x="1897039" y="436728"/>
                </a:cubicBezTo>
                <a:cubicBezTo>
                  <a:pt x="1792616" y="444761"/>
                  <a:pt x="1687773" y="445827"/>
                  <a:pt x="1583140" y="450376"/>
                </a:cubicBezTo>
                <a:cubicBezTo>
                  <a:pt x="1543963" y="460171"/>
                  <a:pt x="1479884" y="474708"/>
                  <a:pt x="1446662" y="491319"/>
                </a:cubicBezTo>
                <a:cubicBezTo>
                  <a:pt x="1428465" y="500418"/>
                  <a:pt x="1409735" y="508521"/>
                  <a:pt x="1392071" y="518615"/>
                </a:cubicBezTo>
                <a:cubicBezTo>
                  <a:pt x="1377830" y="526753"/>
                  <a:pt x="1366117" y="539248"/>
                  <a:pt x="1351128" y="545910"/>
                </a:cubicBezTo>
                <a:cubicBezTo>
                  <a:pt x="1324836" y="557595"/>
                  <a:pt x="1296537" y="564108"/>
                  <a:pt x="1269241" y="573206"/>
                </a:cubicBezTo>
                <a:cubicBezTo>
                  <a:pt x="1255593" y="577755"/>
                  <a:pt x="1242404" y="584032"/>
                  <a:pt x="1228298" y="586853"/>
                </a:cubicBezTo>
                <a:lnTo>
                  <a:pt x="1091821" y="614149"/>
                </a:lnTo>
                <a:cubicBezTo>
                  <a:pt x="1069075" y="618698"/>
                  <a:pt x="1046750" y="626639"/>
                  <a:pt x="1023582" y="627797"/>
                </a:cubicBezTo>
                <a:lnTo>
                  <a:pt x="750627" y="641444"/>
                </a:lnTo>
                <a:cubicBezTo>
                  <a:pt x="613128" y="675819"/>
                  <a:pt x="808991" y="629442"/>
                  <a:pt x="573206" y="668740"/>
                </a:cubicBezTo>
                <a:cubicBezTo>
                  <a:pt x="559015" y="671105"/>
                  <a:pt x="546306" y="679267"/>
                  <a:pt x="532262" y="682388"/>
                </a:cubicBezTo>
                <a:cubicBezTo>
                  <a:pt x="505249" y="688391"/>
                  <a:pt x="477671" y="691486"/>
                  <a:pt x="450376" y="696035"/>
                </a:cubicBezTo>
                <a:cubicBezTo>
                  <a:pt x="436728" y="700584"/>
                  <a:pt x="423389" y="706194"/>
                  <a:pt x="409433" y="709683"/>
                </a:cubicBezTo>
                <a:cubicBezTo>
                  <a:pt x="386929" y="715309"/>
                  <a:pt x="362914" y="715186"/>
                  <a:pt x="341194" y="723331"/>
                </a:cubicBezTo>
                <a:cubicBezTo>
                  <a:pt x="325836" y="729090"/>
                  <a:pt x="315811" y="745440"/>
                  <a:pt x="300250" y="750627"/>
                </a:cubicBezTo>
                <a:cubicBezTo>
                  <a:pt x="273998" y="759378"/>
                  <a:pt x="245659" y="759725"/>
                  <a:pt x="218364" y="764274"/>
                </a:cubicBezTo>
                <a:cubicBezTo>
                  <a:pt x="200167" y="773373"/>
                  <a:pt x="181219" y="781103"/>
                  <a:pt x="163773" y="791570"/>
                </a:cubicBezTo>
                <a:cubicBezTo>
                  <a:pt x="135643" y="808448"/>
                  <a:pt x="81886" y="846161"/>
                  <a:pt x="81886" y="846161"/>
                </a:cubicBezTo>
                <a:cubicBezTo>
                  <a:pt x="72788" y="859809"/>
                  <a:pt x="60196" y="871689"/>
                  <a:pt x="54591" y="887104"/>
                </a:cubicBezTo>
                <a:cubicBezTo>
                  <a:pt x="41771" y="922360"/>
                  <a:pt x="36394" y="959892"/>
                  <a:pt x="27295" y="996286"/>
                </a:cubicBezTo>
                <a:cubicBezTo>
                  <a:pt x="10158" y="1064834"/>
                  <a:pt x="19578" y="1033082"/>
                  <a:pt x="0" y="1091821"/>
                </a:cubicBezTo>
                <a:cubicBezTo>
                  <a:pt x="4549" y="1173707"/>
                  <a:pt x="-1699" y="1256916"/>
                  <a:pt x="13647" y="1337480"/>
                </a:cubicBezTo>
                <a:cubicBezTo>
                  <a:pt x="17258" y="1356440"/>
                  <a:pt x="43885" y="1362365"/>
                  <a:pt x="54591" y="1378424"/>
                </a:cubicBezTo>
                <a:cubicBezTo>
                  <a:pt x="62571" y="1390394"/>
                  <a:pt x="62572" y="1406144"/>
                  <a:pt x="68239" y="1419367"/>
                </a:cubicBezTo>
                <a:cubicBezTo>
                  <a:pt x="76253" y="1438067"/>
                  <a:pt x="84249" y="1457030"/>
                  <a:pt x="95534" y="1473958"/>
                </a:cubicBezTo>
                <a:cubicBezTo>
                  <a:pt x="111692" y="1498195"/>
                  <a:pt x="132647" y="1518893"/>
                  <a:pt x="150125" y="1542197"/>
                </a:cubicBezTo>
                <a:cubicBezTo>
                  <a:pt x="159967" y="1555319"/>
                  <a:pt x="168322" y="1569492"/>
                  <a:pt x="177421" y="1583140"/>
                </a:cubicBezTo>
                <a:cubicBezTo>
                  <a:pt x="210453" y="1682241"/>
                  <a:pt x="163159" y="1554738"/>
                  <a:pt x="232012" y="1678674"/>
                </a:cubicBezTo>
                <a:cubicBezTo>
                  <a:pt x="267347" y="1742277"/>
                  <a:pt x="249976" y="1734237"/>
                  <a:pt x="272955" y="1787856"/>
                </a:cubicBezTo>
                <a:cubicBezTo>
                  <a:pt x="280969" y="1806556"/>
                  <a:pt x="287010" y="1827000"/>
                  <a:pt x="300250" y="1842447"/>
                </a:cubicBezTo>
                <a:cubicBezTo>
                  <a:pt x="315053" y="1859717"/>
                  <a:pt x="338757" y="1867307"/>
                  <a:pt x="354841" y="1883391"/>
                </a:cubicBezTo>
                <a:cubicBezTo>
                  <a:pt x="429795" y="1958345"/>
                  <a:pt x="316024" y="1897889"/>
                  <a:pt x="450376" y="1951629"/>
                </a:cubicBezTo>
                <a:cubicBezTo>
                  <a:pt x="464024" y="1965277"/>
                  <a:pt x="474952" y="1982343"/>
                  <a:pt x="491319" y="1992573"/>
                </a:cubicBezTo>
                <a:cubicBezTo>
                  <a:pt x="539136" y="2022459"/>
                  <a:pt x="587481" y="2024522"/>
                  <a:pt x="641444" y="2033516"/>
                </a:cubicBezTo>
                <a:cubicBezTo>
                  <a:pt x="805073" y="2094876"/>
                  <a:pt x="737804" y="2081773"/>
                  <a:pt x="968991" y="2088107"/>
                </a:cubicBezTo>
                <a:lnTo>
                  <a:pt x="1746913" y="2101755"/>
                </a:lnTo>
                <a:cubicBezTo>
                  <a:pt x="1818147" y="2149244"/>
                  <a:pt x="1759418" y="2118181"/>
                  <a:pt x="1869743" y="2142698"/>
                </a:cubicBezTo>
                <a:cubicBezTo>
                  <a:pt x="1928645" y="2155787"/>
                  <a:pt x="1899717" y="2159801"/>
                  <a:pt x="1965277" y="2183641"/>
                </a:cubicBezTo>
                <a:cubicBezTo>
                  <a:pt x="2053369" y="2215674"/>
                  <a:pt x="2075245" y="2212741"/>
                  <a:pt x="2169994" y="2224585"/>
                </a:cubicBezTo>
                <a:cubicBezTo>
                  <a:pt x="2300540" y="2268100"/>
                  <a:pt x="2230894" y="2249615"/>
                  <a:pt x="2415653" y="2279176"/>
                </a:cubicBezTo>
                <a:cubicBezTo>
                  <a:pt x="2474738" y="2288630"/>
                  <a:pt x="2534400" y="2294736"/>
                  <a:pt x="2593074" y="2306471"/>
                </a:cubicBezTo>
                <a:cubicBezTo>
                  <a:pt x="2692856" y="2326428"/>
                  <a:pt x="2638349" y="2316838"/>
                  <a:pt x="2756847" y="2333767"/>
                </a:cubicBezTo>
                <a:cubicBezTo>
                  <a:pt x="2902309" y="2391951"/>
                  <a:pt x="2748337" y="2335167"/>
                  <a:pt x="2893325" y="2374710"/>
                </a:cubicBezTo>
                <a:cubicBezTo>
                  <a:pt x="2921083" y="2382281"/>
                  <a:pt x="2947057" y="2396079"/>
                  <a:pt x="2975212" y="2402006"/>
                </a:cubicBezTo>
                <a:cubicBezTo>
                  <a:pt x="3123569" y="2433239"/>
                  <a:pt x="3159155" y="2426993"/>
                  <a:pt x="3302758" y="2442949"/>
                </a:cubicBezTo>
                <a:cubicBezTo>
                  <a:pt x="3334729" y="2446501"/>
                  <a:pt x="3366307" y="2453170"/>
                  <a:pt x="3398292" y="2456597"/>
                </a:cubicBezTo>
                <a:cubicBezTo>
                  <a:pt x="3865827" y="2506690"/>
                  <a:pt x="3511533" y="2459126"/>
                  <a:pt x="3875964" y="2511188"/>
                </a:cubicBezTo>
                <a:cubicBezTo>
                  <a:pt x="4249003" y="2506639"/>
                  <a:pt x="4622221" y="2509969"/>
                  <a:pt x="4995080" y="2497540"/>
                </a:cubicBezTo>
                <a:cubicBezTo>
                  <a:pt x="5117769" y="2493450"/>
                  <a:pt x="5068845" y="2471869"/>
                  <a:pt x="5145206" y="2456597"/>
                </a:cubicBezTo>
                <a:cubicBezTo>
                  <a:pt x="5176749" y="2450288"/>
                  <a:pt x="5208895" y="2447498"/>
                  <a:pt x="5240740" y="2442949"/>
                </a:cubicBezTo>
                <a:cubicBezTo>
                  <a:pt x="5258937" y="2433850"/>
                  <a:pt x="5276281" y="2422797"/>
                  <a:pt x="5295331" y="2415653"/>
                </a:cubicBezTo>
                <a:cubicBezTo>
                  <a:pt x="5312894" y="2409067"/>
                  <a:pt x="5331420" y="2405090"/>
                  <a:pt x="5349922" y="2402006"/>
                </a:cubicBezTo>
                <a:cubicBezTo>
                  <a:pt x="5413383" y="2391429"/>
                  <a:pt x="5477530" y="2385287"/>
                  <a:pt x="5540991" y="2374710"/>
                </a:cubicBezTo>
                <a:cubicBezTo>
                  <a:pt x="5559493" y="2371626"/>
                  <a:pt x="5577127" y="2364417"/>
                  <a:pt x="5595582" y="2361062"/>
                </a:cubicBezTo>
                <a:cubicBezTo>
                  <a:pt x="5677259" y="2346212"/>
                  <a:pt x="5758908" y="2330743"/>
                  <a:pt x="5841241" y="2320119"/>
                </a:cubicBezTo>
                <a:cubicBezTo>
                  <a:pt x="5900068" y="2312528"/>
                  <a:pt x="5959522" y="2311020"/>
                  <a:pt x="6018662" y="2306471"/>
                </a:cubicBezTo>
                <a:cubicBezTo>
                  <a:pt x="6064155" y="2297373"/>
                  <a:pt x="6109935" y="2289608"/>
                  <a:pt x="6155140" y="2279176"/>
                </a:cubicBezTo>
                <a:cubicBezTo>
                  <a:pt x="6193443" y="2270337"/>
                  <a:pt x="6226802" y="2249488"/>
                  <a:pt x="6264322" y="2238232"/>
                </a:cubicBezTo>
                <a:cubicBezTo>
                  <a:pt x="6286540" y="2231567"/>
                  <a:pt x="6309815" y="2229134"/>
                  <a:pt x="6332561" y="2224585"/>
                </a:cubicBezTo>
                <a:cubicBezTo>
                  <a:pt x="6346209" y="2215486"/>
                  <a:pt x="6358833" y="2204624"/>
                  <a:pt x="6373504" y="2197289"/>
                </a:cubicBezTo>
                <a:cubicBezTo>
                  <a:pt x="6395416" y="2186333"/>
                  <a:pt x="6418719" y="2178366"/>
                  <a:pt x="6441743" y="2169994"/>
                </a:cubicBezTo>
                <a:cubicBezTo>
                  <a:pt x="6491205" y="2152008"/>
                  <a:pt x="6569454" y="2127830"/>
                  <a:pt x="6619164" y="2115403"/>
                </a:cubicBezTo>
                <a:cubicBezTo>
                  <a:pt x="6641668" y="2109777"/>
                  <a:pt x="6664657" y="2106304"/>
                  <a:pt x="6687403" y="2101755"/>
                </a:cubicBezTo>
                <a:cubicBezTo>
                  <a:pt x="6705600" y="2092656"/>
                  <a:pt x="6722432" y="2080048"/>
                  <a:pt x="6741994" y="2074459"/>
                </a:cubicBezTo>
                <a:cubicBezTo>
                  <a:pt x="6786602" y="2061714"/>
                  <a:pt x="6878471" y="2047164"/>
                  <a:pt x="6878471" y="2047164"/>
                </a:cubicBezTo>
                <a:cubicBezTo>
                  <a:pt x="6892119" y="2038065"/>
                  <a:pt x="6904057" y="2025627"/>
                  <a:pt x="6919415" y="2019868"/>
                </a:cubicBezTo>
                <a:cubicBezTo>
                  <a:pt x="6941135" y="2011723"/>
                  <a:pt x="6965009" y="2011253"/>
                  <a:pt x="6987653" y="2006221"/>
                </a:cubicBezTo>
                <a:cubicBezTo>
                  <a:pt x="7005963" y="2002152"/>
                  <a:pt x="7024450" y="1998505"/>
                  <a:pt x="7042244" y="1992573"/>
                </a:cubicBezTo>
                <a:cubicBezTo>
                  <a:pt x="7065485" y="1984826"/>
                  <a:pt x="7087242" y="1973024"/>
                  <a:pt x="7110483" y="1965277"/>
                </a:cubicBezTo>
                <a:cubicBezTo>
                  <a:pt x="7141903" y="1954804"/>
                  <a:pt x="7174017" y="1946516"/>
                  <a:pt x="7206018" y="1937982"/>
                </a:cubicBezTo>
                <a:cubicBezTo>
                  <a:pt x="7242265" y="1928316"/>
                  <a:pt x="7279611" y="1922549"/>
                  <a:pt x="7315200" y="1910686"/>
                </a:cubicBezTo>
                <a:cubicBezTo>
                  <a:pt x="7386985" y="1886758"/>
                  <a:pt x="7350829" y="1886048"/>
                  <a:pt x="7410734" y="1856095"/>
                </a:cubicBezTo>
                <a:cubicBezTo>
                  <a:pt x="7423601" y="1849661"/>
                  <a:pt x="7438810" y="1848881"/>
                  <a:pt x="7451677" y="1842447"/>
                </a:cubicBezTo>
                <a:cubicBezTo>
                  <a:pt x="7466348" y="1835112"/>
                  <a:pt x="7478379" y="1823290"/>
                  <a:pt x="7492621" y="1815152"/>
                </a:cubicBezTo>
                <a:cubicBezTo>
                  <a:pt x="7510285" y="1805058"/>
                  <a:pt x="7529960" y="1798639"/>
                  <a:pt x="7547212" y="1787856"/>
                </a:cubicBezTo>
                <a:cubicBezTo>
                  <a:pt x="7566501" y="1775801"/>
                  <a:pt x="7582054" y="1758198"/>
                  <a:pt x="7601803" y="1746913"/>
                </a:cubicBezTo>
                <a:cubicBezTo>
                  <a:pt x="7618168" y="1737561"/>
                  <a:pt x="7684036" y="1723418"/>
                  <a:pt x="7697337" y="1719618"/>
                </a:cubicBezTo>
                <a:cubicBezTo>
                  <a:pt x="7711169" y="1715666"/>
                  <a:pt x="7724324" y="1709459"/>
                  <a:pt x="7738280" y="1705970"/>
                </a:cubicBezTo>
                <a:cubicBezTo>
                  <a:pt x="7760784" y="1700344"/>
                  <a:pt x="7783875" y="1697354"/>
                  <a:pt x="7806519" y="1692322"/>
                </a:cubicBezTo>
                <a:cubicBezTo>
                  <a:pt x="7857926" y="1680898"/>
                  <a:pt x="7856461" y="1680223"/>
                  <a:pt x="7902053" y="1665027"/>
                </a:cubicBezTo>
                <a:cubicBezTo>
                  <a:pt x="7929349" y="1646830"/>
                  <a:pt x="7975983" y="1642261"/>
                  <a:pt x="7983940" y="1610435"/>
                </a:cubicBezTo>
                <a:cubicBezTo>
                  <a:pt x="8001566" y="1539931"/>
                  <a:pt x="7987184" y="1571451"/>
                  <a:pt x="8024883" y="1514901"/>
                </a:cubicBezTo>
                <a:cubicBezTo>
                  <a:pt x="8068717" y="1120397"/>
                  <a:pt x="8049400" y="1341329"/>
                  <a:pt x="8024883" y="532262"/>
                </a:cubicBezTo>
                <a:cubicBezTo>
                  <a:pt x="8023986" y="502663"/>
                  <a:pt x="7998765" y="472612"/>
                  <a:pt x="7983940" y="450376"/>
                </a:cubicBezTo>
                <a:cubicBezTo>
                  <a:pt x="7979391" y="436728"/>
                  <a:pt x="7977430" y="421923"/>
                  <a:pt x="7970292" y="409432"/>
                </a:cubicBezTo>
                <a:cubicBezTo>
                  <a:pt x="7959007" y="389683"/>
                  <a:pt x="7942570" y="373350"/>
                  <a:pt x="7929349" y="354841"/>
                </a:cubicBezTo>
                <a:cubicBezTo>
                  <a:pt x="7919815" y="341494"/>
                  <a:pt x="7911587" y="327245"/>
                  <a:pt x="7902053" y="313898"/>
                </a:cubicBezTo>
                <a:cubicBezTo>
                  <a:pt x="7888832" y="295389"/>
                  <a:pt x="7874331" y="277816"/>
                  <a:pt x="7861110" y="259307"/>
                </a:cubicBezTo>
                <a:cubicBezTo>
                  <a:pt x="7823816" y="207095"/>
                  <a:pt x="7818552" y="180893"/>
                  <a:pt x="7751928" y="136477"/>
                </a:cubicBezTo>
                <a:cubicBezTo>
                  <a:pt x="7724632" y="118280"/>
                  <a:pt x="7701163" y="92260"/>
                  <a:pt x="7670041" y="81886"/>
                </a:cubicBezTo>
                <a:lnTo>
                  <a:pt x="7588155" y="54591"/>
                </a:lnTo>
                <a:cubicBezTo>
                  <a:pt x="7574507" y="45492"/>
                  <a:pt x="7562627" y="32900"/>
                  <a:pt x="7547212" y="27295"/>
                </a:cubicBezTo>
                <a:cubicBezTo>
                  <a:pt x="7511957" y="14475"/>
                  <a:pt x="7438030" y="0"/>
                  <a:pt x="7438030" y="0"/>
                </a:cubicBezTo>
                <a:cubicBezTo>
                  <a:pt x="7315304" y="15340"/>
                  <a:pt x="7328847" y="-23031"/>
                  <a:pt x="7328847" y="54591"/>
                </a:cubicBezTo>
                <a:lnTo>
                  <a:pt x="7383439" y="27295"/>
                </a:lnTo>
                <a:close/>
              </a:path>
            </a:pathLst>
          </a:cu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5725" tIns="41275" rIns="85725" bIns="41275" numCol="1" rtlCol="0" anchor="ctr" anchorCtr="1" compatLnSpc="1">
            <a:prstTxWarp prst="textNoShape">
              <a:avLst/>
            </a:prstTxWarp>
          </a:bodyPr>
          <a:lstStyle/>
          <a:p>
            <a:pPr marL="119063" marR="0" indent="-1190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1" i="0" u="none" strike="noStrike" cap="none" normalizeH="0" baseline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19650" y="3247290"/>
            <a:ext cx="101904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3975998" y="3422524"/>
            <a:ext cx="805304" cy="3380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173611" y="5891077"/>
            <a:ext cx="1881433" cy="801278"/>
          </a:xfrm>
          <a:prstGeom prst="rect">
            <a:avLst/>
          </a:prstGeom>
          <a:solidFill>
            <a:srgbClr val="FFF3F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2025_template publieksdag_02.jpg" descr="2025_template publieksdag_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12" name="Wijzig tekst: klik 2x"/>
          <p:cNvSpPr txBox="1">
            <a:spLocks noGrp="1"/>
          </p:cNvSpPr>
          <p:nvPr>
            <p:ph type="title" idx="4294967295"/>
          </p:nvPr>
        </p:nvSpPr>
        <p:spPr>
          <a:xfrm>
            <a:off x="381000" y="0"/>
            <a:ext cx="10668000" cy="113188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lnSpc>
                <a:spcPct val="100000"/>
              </a:lnSpc>
              <a:defRPr sz="3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lang="en-US" sz="3600" dirty="0"/>
              <a:t>Hoe </a:t>
            </a:r>
            <a:r>
              <a:rPr lang="en-US" sz="3600" dirty="0" err="1"/>
              <a:t>ontstaat</a:t>
            </a:r>
            <a:r>
              <a:rPr lang="en-US" sz="3600" dirty="0"/>
              <a:t> </a:t>
            </a:r>
            <a:r>
              <a:rPr lang="en-US" sz="3600" dirty="0" err="1"/>
              <a:t>een</a:t>
            </a:r>
            <a:r>
              <a:rPr lang="en-US" sz="3600" dirty="0"/>
              <a:t> tumor? </a:t>
            </a:r>
            <a:endParaRPr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6103" y="1409799"/>
            <a:ext cx="7848872" cy="51702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05560" y="2803956"/>
            <a:ext cx="207941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Montserrat ExtraLight"/>
              </a:rPr>
              <a:t>gezond</a:t>
            </a:r>
            <a:r>
              <a:rPr lang="en-US" sz="2000" b="1" dirty="0">
                <a:latin typeface="Montserrat ExtraLight"/>
              </a:rPr>
              <a:t> </a:t>
            </a:r>
            <a:r>
              <a:rPr lang="en-US" sz="2000" b="1" dirty="0" err="1">
                <a:latin typeface="Montserrat ExtraLight"/>
              </a:rPr>
              <a:t>weefsel</a:t>
            </a:r>
            <a:endParaRPr lang="nl-NL" sz="2000" b="1" dirty="0">
              <a:latin typeface="Montserrat Extra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41518" y="5154215"/>
            <a:ext cx="178766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Montserrat ExtraLight"/>
              </a:rPr>
              <a:t>tumorcellen</a:t>
            </a:r>
            <a:r>
              <a:rPr lang="en-US" sz="2000" b="1" dirty="0">
                <a:latin typeface="Montserrat ExtraLight"/>
              </a:rPr>
              <a:t> </a:t>
            </a:r>
            <a:endParaRPr lang="nl-NL" sz="2000" b="1" dirty="0">
              <a:latin typeface="Montserrat Extra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71471" y="3326122"/>
            <a:ext cx="805304" cy="3380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260635" y="2273895"/>
            <a:ext cx="178927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err="1"/>
              <a:t>normale</a:t>
            </a:r>
            <a:r>
              <a:rPr lang="en-US" sz="1600" dirty="0"/>
              <a:t> </a:t>
            </a:r>
            <a:r>
              <a:rPr lang="en-US" sz="1600" dirty="0" err="1"/>
              <a:t>celdeling</a:t>
            </a:r>
            <a:endParaRPr lang="nl-NL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3966372" y="5690731"/>
            <a:ext cx="126669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Montserrat ExtraLight"/>
              </a:rPr>
              <a:t>tumorcel</a:t>
            </a:r>
            <a:endParaRPr lang="nl-NL" sz="2000" b="1" dirty="0">
              <a:latin typeface="Montserrat ExtraLigh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18646" y="4975986"/>
            <a:ext cx="1952779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err="1">
                <a:latin typeface="Montserrat ExtraLight"/>
              </a:rPr>
              <a:t>genetische</a:t>
            </a:r>
            <a:r>
              <a:rPr lang="en-US" sz="2000" b="1" dirty="0">
                <a:latin typeface="Montserrat ExtraLight"/>
              </a:rPr>
              <a:t> </a:t>
            </a:r>
          </a:p>
          <a:p>
            <a:pPr algn="ctr"/>
            <a:r>
              <a:rPr lang="en-US" sz="2000" b="1" dirty="0" err="1">
                <a:latin typeface="Montserrat ExtraLight"/>
              </a:rPr>
              <a:t>veranderingen</a:t>
            </a:r>
            <a:endParaRPr lang="nl-NL" sz="2000" b="1" dirty="0">
              <a:latin typeface="Montserrat ExtraLigh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15096" y="5249519"/>
            <a:ext cx="208703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 </a:t>
            </a:r>
            <a:endParaRPr lang="nl-NL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7014227" y="5100156"/>
            <a:ext cx="101904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4005682" y="4664672"/>
            <a:ext cx="177169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sz="1100" dirty="0"/>
          </a:p>
        </p:txBody>
      </p:sp>
      <p:sp>
        <p:nvSpPr>
          <p:cNvPr id="15" name="TextBox 14"/>
          <p:cNvSpPr txBox="1"/>
          <p:nvPr/>
        </p:nvSpPr>
        <p:spPr>
          <a:xfrm>
            <a:off x="5719272" y="3124741"/>
            <a:ext cx="101904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3773648" y="1534671"/>
            <a:ext cx="5929327" cy="6309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endParaRPr lang="en-US" sz="2500" b="1" dirty="0">
              <a:solidFill>
                <a:srgbClr val="760000"/>
              </a:solidFill>
              <a:latin typeface="Montserrat ExtraLight"/>
            </a:endParaRPr>
          </a:p>
          <a:p>
            <a:pPr>
              <a:lnSpc>
                <a:spcPct val="70000"/>
              </a:lnSpc>
            </a:pPr>
            <a:r>
              <a:rPr lang="en-US" sz="2500" b="1" dirty="0">
                <a:solidFill>
                  <a:srgbClr val="760000"/>
                </a:solidFill>
                <a:latin typeface="Montserrat ExtraLight"/>
              </a:rPr>
              <a:t>   ONTWIKKELING TUMOR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83863" y="2208765"/>
            <a:ext cx="236314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Montserrat ExtraLight"/>
              </a:rPr>
              <a:t>normale</a:t>
            </a:r>
            <a:r>
              <a:rPr lang="en-US" sz="2000" b="1" dirty="0">
                <a:latin typeface="Montserrat ExtraLight"/>
              </a:rPr>
              <a:t> </a:t>
            </a:r>
            <a:r>
              <a:rPr lang="en-US" sz="2000" b="1" dirty="0" err="1">
                <a:latin typeface="Montserrat ExtraLight"/>
              </a:rPr>
              <a:t>celdeling</a:t>
            </a:r>
            <a:endParaRPr lang="nl-NL" sz="2000" b="1" dirty="0">
              <a:latin typeface="Montserrat ExtraLigh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60635" y="6113728"/>
            <a:ext cx="266290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err="1">
                <a:latin typeface="Montserrat ExtraLight"/>
              </a:rPr>
              <a:t>abnormale</a:t>
            </a:r>
            <a:r>
              <a:rPr lang="en-US" sz="2000" b="1" dirty="0">
                <a:latin typeface="Montserrat ExtraLight"/>
              </a:rPr>
              <a:t> </a:t>
            </a:r>
            <a:r>
              <a:rPr lang="en-US" sz="2000" b="1" dirty="0" err="1">
                <a:latin typeface="Montserrat ExtraLight"/>
              </a:rPr>
              <a:t>celdeling</a:t>
            </a:r>
            <a:endParaRPr lang="nl-NL" sz="2000" b="1" dirty="0">
              <a:latin typeface="Montserrat ExtraLigh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3611" y="5891077"/>
            <a:ext cx="1881433" cy="801278"/>
          </a:xfrm>
          <a:prstGeom prst="rect">
            <a:avLst/>
          </a:prstGeom>
          <a:solidFill>
            <a:srgbClr val="FFF3F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59405" y="4008896"/>
            <a:ext cx="175339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err="1">
                <a:latin typeface="Montserrat ExtraLight"/>
              </a:rPr>
              <a:t>normale</a:t>
            </a:r>
            <a:r>
              <a:rPr lang="en-US" sz="2000" b="1" dirty="0">
                <a:latin typeface="Montserrat ExtraLight"/>
              </a:rPr>
              <a:t> </a:t>
            </a:r>
            <a:r>
              <a:rPr lang="en-US" sz="2000" b="1" dirty="0" err="1">
                <a:latin typeface="Montserrat ExtraLight"/>
              </a:rPr>
              <a:t>cel</a:t>
            </a:r>
            <a:endParaRPr lang="nl-NL" sz="2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2025_template publieksdag_02.jpg" descr="2025_template publieksdag_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04" name="Wijzig tekst: klik 2x"/>
          <p:cNvSpPr txBox="1">
            <a:spLocks noGrp="1"/>
          </p:cNvSpPr>
          <p:nvPr>
            <p:ph type="title" idx="4294967295"/>
          </p:nvPr>
        </p:nvSpPr>
        <p:spPr>
          <a:xfrm>
            <a:off x="381000" y="0"/>
            <a:ext cx="10668000" cy="113188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lnSpc>
                <a:spcPct val="100000"/>
              </a:lnSpc>
              <a:defRPr sz="3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lang="en-US" sz="3600" dirty="0" err="1"/>
              <a:t>Hoger</a:t>
            </a:r>
            <a:r>
              <a:rPr lang="en-US" sz="3600" dirty="0"/>
              <a:t> </a:t>
            </a:r>
            <a:r>
              <a:rPr lang="en-US" sz="3600" dirty="0" err="1"/>
              <a:t>risico</a:t>
            </a:r>
            <a:r>
              <a:rPr lang="en-US" sz="3600" dirty="0"/>
              <a:t> op </a:t>
            </a:r>
            <a:r>
              <a:rPr lang="en-US" sz="3600" dirty="0" err="1"/>
              <a:t>ontstaan</a:t>
            </a:r>
            <a:r>
              <a:rPr lang="en-US" sz="3600" dirty="0"/>
              <a:t> </a:t>
            </a:r>
            <a:r>
              <a:rPr lang="en-US" sz="3600" dirty="0" err="1"/>
              <a:t>hersentumoren</a:t>
            </a:r>
            <a:r>
              <a:rPr lang="en-US" sz="3600" dirty="0"/>
              <a:t>?</a:t>
            </a:r>
            <a:endParaRPr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73611" y="5891077"/>
            <a:ext cx="1881433" cy="801278"/>
          </a:xfrm>
          <a:prstGeom prst="rect">
            <a:avLst/>
          </a:prstGeom>
          <a:solidFill>
            <a:srgbClr val="FFF3F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03" name="Wijzig tekst: klik 2x"/>
          <p:cNvSpPr txBox="1">
            <a:spLocks noGrp="1"/>
          </p:cNvSpPr>
          <p:nvPr>
            <p:ph type="body" idx="4294967295"/>
          </p:nvPr>
        </p:nvSpPr>
        <p:spPr>
          <a:xfrm>
            <a:off x="601287" y="1391495"/>
            <a:ext cx="8750879" cy="562195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290513" indent="-290513">
              <a:spcBef>
                <a:spcPts val="1300"/>
              </a:spcBef>
              <a:buClr>
                <a:srgbClr val="006DB2"/>
              </a:buClr>
              <a:buFontTx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en-US" b="1" dirty="0" err="1"/>
              <a:t>hersenmetastasen</a:t>
            </a:r>
            <a:endParaRPr lang="en-US" b="1" dirty="0"/>
          </a:p>
          <a:p>
            <a:pPr marL="785813" lvl="1" indent="-290513">
              <a:spcBef>
                <a:spcPts val="1300"/>
              </a:spcBef>
              <a:buClr>
                <a:srgbClr val="006DB2"/>
              </a:buClr>
              <a:buFontTx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en-US" sz="2200" dirty="0" err="1"/>
              <a:t>longtumoren</a:t>
            </a:r>
            <a:r>
              <a:rPr lang="en-US" sz="2200" dirty="0"/>
              <a:t>: </a:t>
            </a:r>
            <a:r>
              <a:rPr lang="en-US" sz="2200" dirty="0" err="1"/>
              <a:t>roken</a:t>
            </a:r>
            <a:endParaRPr lang="en-US" sz="2200" dirty="0"/>
          </a:p>
          <a:p>
            <a:pPr marL="785813" lvl="1" indent="-290513">
              <a:spcBef>
                <a:spcPts val="1300"/>
              </a:spcBef>
              <a:buClr>
                <a:srgbClr val="006DB2"/>
              </a:buClr>
              <a:buFontTx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en-US" sz="2200" dirty="0" err="1"/>
              <a:t>melanoom</a:t>
            </a:r>
            <a:r>
              <a:rPr lang="en-US" sz="2200" dirty="0"/>
              <a:t>: UV-</a:t>
            </a:r>
            <a:r>
              <a:rPr lang="en-US" sz="2200" dirty="0" err="1"/>
              <a:t>straling</a:t>
            </a:r>
            <a:endParaRPr lang="en-US" sz="2200" dirty="0"/>
          </a:p>
          <a:p>
            <a:pPr marL="785813" lvl="1" indent="-290513">
              <a:spcBef>
                <a:spcPts val="1300"/>
              </a:spcBef>
              <a:buClr>
                <a:srgbClr val="006DB2"/>
              </a:buClr>
              <a:buFontTx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en-US" sz="2200" dirty="0" err="1"/>
              <a:t>borstkanker</a:t>
            </a:r>
            <a:r>
              <a:rPr lang="en-US" sz="2200" dirty="0"/>
              <a:t>: </a:t>
            </a:r>
            <a:r>
              <a:rPr lang="en-US" sz="2200" dirty="0" err="1"/>
              <a:t>o.a</a:t>
            </a:r>
            <a:r>
              <a:rPr lang="en-US" sz="2200" dirty="0"/>
              <a:t>. </a:t>
            </a:r>
            <a:r>
              <a:rPr lang="en-US" sz="2200" dirty="0" err="1"/>
              <a:t>erfelijk</a:t>
            </a:r>
            <a:endParaRPr lang="en-US" sz="2200" dirty="0"/>
          </a:p>
          <a:p>
            <a:pPr marL="785813" lvl="1" indent="-290513">
              <a:lnSpc>
                <a:spcPct val="50000"/>
              </a:lnSpc>
              <a:spcBef>
                <a:spcPts val="1300"/>
              </a:spcBef>
              <a:buClr>
                <a:srgbClr val="006DB2"/>
              </a:buClr>
              <a:buFontTx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endParaRPr lang="en-US" sz="2400" b="1" dirty="0"/>
          </a:p>
          <a:p>
            <a:pPr marL="290513" indent="-290513">
              <a:lnSpc>
                <a:spcPct val="50000"/>
              </a:lnSpc>
              <a:spcBef>
                <a:spcPts val="1300"/>
              </a:spcBef>
              <a:buClr>
                <a:srgbClr val="006DB2"/>
              </a:buClr>
              <a:buFontTx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en-US" b="1" dirty="0" err="1"/>
              <a:t>meningeomen</a:t>
            </a:r>
            <a:r>
              <a:rPr lang="en-US" b="1" dirty="0"/>
              <a:t> </a:t>
            </a:r>
            <a:endParaRPr lang="en-US" dirty="0"/>
          </a:p>
          <a:p>
            <a:pPr marL="785813" lvl="1" indent="-290513">
              <a:spcBef>
                <a:spcPts val="1300"/>
              </a:spcBef>
              <a:buClr>
                <a:srgbClr val="006DB2"/>
              </a:buClr>
              <a:buFontTx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en-US" sz="2200" dirty="0" err="1"/>
              <a:t>eerdere</a:t>
            </a:r>
            <a:r>
              <a:rPr lang="en-US" sz="2200" dirty="0"/>
              <a:t> </a:t>
            </a:r>
            <a:r>
              <a:rPr lang="en-US" sz="2200" dirty="0" err="1"/>
              <a:t>bestraling</a:t>
            </a:r>
            <a:r>
              <a:rPr lang="en-US" sz="2200" dirty="0"/>
              <a:t> </a:t>
            </a:r>
            <a:r>
              <a:rPr lang="en-US" sz="2200" dirty="0" err="1"/>
              <a:t>hersenen</a:t>
            </a:r>
            <a:r>
              <a:rPr lang="en-US" sz="2200" dirty="0"/>
              <a:t> </a:t>
            </a:r>
          </a:p>
          <a:p>
            <a:pPr marL="785813" lvl="1" indent="-290513">
              <a:spcBef>
                <a:spcPts val="1300"/>
              </a:spcBef>
              <a:buClr>
                <a:srgbClr val="006DB2"/>
              </a:buClr>
              <a:buFontTx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en-US" sz="2200" dirty="0" err="1"/>
              <a:t>erfelijke</a:t>
            </a:r>
            <a:r>
              <a:rPr lang="en-US" sz="2200" dirty="0"/>
              <a:t> </a:t>
            </a:r>
            <a:r>
              <a:rPr lang="en-US" sz="2200" dirty="0" err="1"/>
              <a:t>syndromen</a:t>
            </a:r>
            <a:r>
              <a:rPr lang="en-US" sz="2200" dirty="0"/>
              <a:t>, </a:t>
            </a:r>
            <a:r>
              <a:rPr lang="en-US" sz="2200" dirty="0" err="1"/>
              <a:t>bijv</a:t>
            </a:r>
            <a:r>
              <a:rPr lang="en-US" sz="2200" dirty="0"/>
              <a:t>. </a:t>
            </a:r>
            <a:r>
              <a:rPr lang="en-US" sz="2200" dirty="0" err="1"/>
              <a:t>neurofibromatose</a:t>
            </a:r>
            <a:r>
              <a:rPr lang="en-US" sz="2200" dirty="0"/>
              <a:t> type II</a:t>
            </a:r>
          </a:p>
          <a:p>
            <a:pPr marL="785813" lvl="1" indent="-290513">
              <a:lnSpc>
                <a:spcPct val="50000"/>
              </a:lnSpc>
              <a:spcBef>
                <a:spcPts val="1300"/>
              </a:spcBef>
              <a:buClr>
                <a:srgbClr val="006DB2"/>
              </a:buClr>
              <a:buFontTx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endParaRPr lang="en-US" sz="2400" dirty="0"/>
          </a:p>
          <a:p>
            <a:pPr marL="290513" indent="-290513">
              <a:lnSpc>
                <a:spcPct val="50000"/>
              </a:lnSpc>
              <a:spcBef>
                <a:spcPts val="1300"/>
              </a:spcBef>
              <a:buClr>
                <a:srgbClr val="006DB2"/>
              </a:buClr>
              <a:buFontTx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en-US" b="1" dirty="0" err="1"/>
              <a:t>gliomen</a:t>
            </a:r>
            <a:r>
              <a:rPr lang="en-US" b="1" dirty="0"/>
              <a:t> </a:t>
            </a:r>
            <a:endParaRPr lang="en-US" dirty="0"/>
          </a:p>
          <a:p>
            <a:pPr marL="785813" lvl="1" indent="-290513">
              <a:spcBef>
                <a:spcPts val="1300"/>
              </a:spcBef>
              <a:buClr>
                <a:srgbClr val="006DB2"/>
              </a:buClr>
              <a:buFontTx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en-US" sz="2200" dirty="0" err="1"/>
              <a:t>eerdere</a:t>
            </a:r>
            <a:r>
              <a:rPr lang="en-US" sz="2200" dirty="0"/>
              <a:t> </a:t>
            </a:r>
            <a:r>
              <a:rPr lang="en-US" sz="2200" dirty="0" err="1"/>
              <a:t>bestraling</a:t>
            </a:r>
            <a:r>
              <a:rPr lang="en-US" sz="2200" dirty="0"/>
              <a:t> </a:t>
            </a:r>
            <a:r>
              <a:rPr lang="en-US" sz="2200" dirty="0" err="1"/>
              <a:t>hersenen</a:t>
            </a:r>
            <a:r>
              <a:rPr lang="en-US" sz="2200" dirty="0"/>
              <a:t> </a:t>
            </a:r>
          </a:p>
          <a:p>
            <a:pPr marL="785813" lvl="1" indent="-290513">
              <a:spcBef>
                <a:spcPts val="1300"/>
              </a:spcBef>
              <a:buClr>
                <a:srgbClr val="006DB2"/>
              </a:buClr>
              <a:buFontTx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en-US" sz="2200" dirty="0" err="1"/>
              <a:t>erfelijke</a:t>
            </a:r>
            <a:r>
              <a:rPr lang="en-US" sz="2200" dirty="0"/>
              <a:t> </a:t>
            </a:r>
            <a:r>
              <a:rPr lang="en-US" sz="2200" dirty="0" err="1"/>
              <a:t>syndromen</a:t>
            </a:r>
            <a:r>
              <a:rPr lang="en-US" sz="2200" dirty="0"/>
              <a:t>, </a:t>
            </a:r>
            <a:r>
              <a:rPr lang="en-US" sz="2200" dirty="0" err="1"/>
              <a:t>bijv</a:t>
            </a:r>
            <a:r>
              <a:rPr lang="en-US" sz="2200" dirty="0"/>
              <a:t>. Li-</a:t>
            </a:r>
            <a:r>
              <a:rPr lang="en-US" sz="2200" dirty="0" err="1"/>
              <a:t>Fraumeni</a:t>
            </a:r>
            <a:endParaRPr lang="en-US" sz="2200" dirty="0"/>
          </a:p>
          <a:p>
            <a:pPr marL="290513" indent="-290513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endParaRPr lang="en-US" sz="2200" b="1" dirty="0"/>
          </a:p>
          <a:p>
            <a:pPr marL="290513" indent="-290513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43495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2025_template publieksdag_02.jpg" descr="2025_template publieksdag_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04" name="Wijzig tekst: klik 2x"/>
          <p:cNvSpPr txBox="1">
            <a:spLocks noGrp="1"/>
          </p:cNvSpPr>
          <p:nvPr>
            <p:ph type="title" idx="4294967295"/>
          </p:nvPr>
        </p:nvSpPr>
        <p:spPr>
          <a:xfrm>
            <a:off x="274122" y="0"/>
            <a:ext cx="10668000" cy="113188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lnSpc>
                <a:spcPct val="100000"/>
              </a:lnSpc>
              <a:defRPr sz="3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lang="en-US" sz="3200" dirty="0" err="1"/>
              <a:t>Mobiele</a:t>
            </a:r>
            <a:r>
              <a:rPr lang="en-US" sz="3200" dirty="0"/>
              <a:t> </a:t>
            </a:r>
            <a:r>
              <a:rPr lang="en-US" sz="3200" dirty="0" err="1"/>
              <a:t>telefonie</a:t>
            </a:r>
            <a:r>
              <a:rPr lang="en-US" sz="3200" dirty="0"/>
              <a:t>: </a:t>
            </a:r>
            <a:r>
              <a:rPr lang="en-US" sz="3200" dirty="0" err="1"/>
              <a:t>geen</a:t>
            </a:r>
            <a:r>
              <a:rPr lang="en-US" sz="3200" dirty="0"/>
              <a:t> </a:t>
            </a:r>
            <a:r>
              <a:rPr lang="en-US" sz="3200" dirty="0" err="1"/>
              <a:t>verhoogd</a:t>
            </a:r>
            <a:r>
              <a:rPr lang="en-US" sz="3200" dirty="0"/>
              <a:t> </a:t>
            </a:r>
            <a:r>
              <a:rPr lang="en-US" sz="3200" dirty="0" err="1"/>
              <a:t>risico</a:t>
            </a:r>
            <a:r>
              <a:rPr lang="en-US" sz="3200" dirty="0"/>
              <a:t> op </a:t>
            </a:r>
            <a:r>
              <a:rPr lang="en-US" sz="3200" dirty="0" err="1"/>
              <a:t>hersentumoren</a:t>
            </a:r>
            <a:endParaRPr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73611" y="5891077"/>
            <a:ext cx="1881433" cy="801278"/>
          </a:xfrm>
          <a:prstGeom prst="rect">
            <a:avLst/>
          </a:prstGeom>
          <a:solidFill>
            <a:srgbClr val="FFF3F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1026" name="Picture 2" descr="https://www.ahealthylife.nl/wp-content/uploads/2017/02/straling-smartphones-sa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978" y="1636735"/>
            <a:ext cx="7770044" cy="471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67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2025_template publieksdag_02.jpg" descr="2025_template publieksdag_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04" name="Wijzig tekst: klik 2x"/>
          <p:cNvSpPr txBox="1">
            <a:spLocks noGrp="1"/>
          </p:cNvSpPr>
          <p:nvPr>
            <p:ph type="title" idx="4294967295"/>
          </p:nvPr>
        </p:nvSpPr>
        <p:spPr>
          <a:xfrm>
            <a:off x="381000" y="0"/>
            <a:ext cx="10668000" cy="113188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lnSpc>
                <a:spcPct val="100000"/>
              </a:lnSpc>
              <a:defRPr sz="3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lang="en-US" sz="3600" dirty="0" err="1"/>
              <a:t>Klachten</a:t>
            </a:r>
            <a:r>
              <a:rPr lang="en-US" sz="3600" dirty="0"/>
              <a:t> </a:t>
            </a:r>
            <a:r>
              <a:rPr lang="en-US" sz="3600" dirty="0" err="1"/>
              <a:t>bij</a:t>
            </a:r>
            <a:r>
              <a:rPr lang="en-US" sz="3600" dirty="0"/>
              <a:t> </a:t>
            </a:r>
            <a:r>
              <a:rPr lang="en-US" sz="3600" dirty="0" err="1"/>
              <a:t>hersentumoren</a:t>
            </a:r>
            <a:r>
              <a:rPr lang="en-US" sz="3600" dirty="0"/>
              <a:t> </a:t>
            </a:r>
            <a:endParaRPr sz="3600" dirty="0"/>
          </a:p>
        </p:txBody>
      </p:sp>
      <p:sp>
        <p:nvSpPr>
          <p:cNvPr id="6" name="Wijzig tekst: klik 2x"/>
          <p:cNvSpPr txBox="1">
            <a:spLocks/>
          </p:cNvSpPr>
          <p:nvPr/>
        </p:nvSpPr>
        <p:spPr>
          <a:xfrm>
            <a:off x="381000" y="1862059"/>
            <a:ext cx="11514276" cy="2911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290513" indent="-290513" hangingPunct="1"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en-US" sz="3000" b="1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type </a:t>
            </a:r>
            <a:r>
              <a:rPr lang="en-US" sz="3000" b="1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klachten</a:t>
            </a:r>
            <a:r>
              <a:rPr lang="en-US" sz="30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: </a:t>
            </a:r>
            <a:r>
              <a:rPr lang="en-US" sz="30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locatie</a:t>
            </a:r>
            <a:r>
              <a:rPr lang="en-US" sz="30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tumor in </a:t>
            </a:r>
            <a:r>
              <a:rPr lang="en-US" sz="30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hersenen</a:t>
            </a:r>
            <a:endParaRPr lang="en-US" sz="3000" dirty="0">
              <a:solidFill>
                <a:srgbClr val="75212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495300" lvl="1" indent="0" hangingPunct="1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None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endParaRPr lang="en-US" sz="3000" dirty="0">
              <a:solidFill>
                <a:srgbClr val="75212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290513" indent="-290513" hangingPunct="1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en-US" sz="3000" b="1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snelheid</a:t>
            </a:r>
            <a:r>
              <a:rPr lang="en-US" sz="3000" b="1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van </a:t>
            </a:r>
            <a:r>
              <a:rPr lang="en-US" sz="3000" b="1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ontstaan</a:t>
            </a:r>
            <a:r>
              <a:rPr lang="en-US" sz="3000" b="1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</a:t>
            </a:r>
            <a:r>
              <a:rPr lang="en-US" sz="3000" b="1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klachten</a:t>
            </a:r>
            <a:r>
              <a:rPr lang="en-US" sz="30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: type tumor </a:t>
            </a:r>
          </a:p>
          <a:p>
            <a:pPr marL="290513" indent="-290513" hangingPunct="1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endParaRPr lang="en-US" sz="3000" b="1" dirty="0">
              <a:solidFill>
                <a:srgbClr val="75212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290513" indent="-290513" hangingPunct="1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en-US" sz="3000" b="1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geen</a:t>
            </a:r>
            <a:r>
              <a:rPr lang="en-US" sz="3000" b="1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</a:t>
            </a:r>
            <a:r>
              <a:rPr lang="en-US" sz="3000" b="1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klachten</a:t>
            </a:r>
            <a:r>
              <a:rPr lang="en-US" sz="3000" b="1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: </a:t>
            </a:r>
            <a:r>
              <a:rPr lang="en-US" sz="30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bij</a:t>
            </a:r>
            <a:r>
              <a:rPr lang="en-US" sz="30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</a:t>
            </a:r>
            <a:r>
              <a:rPr lang="en-US" sz="30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toeval</a:t>
            </a:r>
            <a:r>
              <a:rPr lang="en-US" sz="30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</a:t>
            </a:r>
            <a:r>
              <a:rPr lang="en-US" sz="30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gevonden</a:t>
            </a:r>
            <a:endParaRPr lang="en-US" sz="3000" dirty="0">
              <a:solidFill>
                <a:srgbClr val="75212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190081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Kantoorth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Kantoorthema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th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Kantoorthema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</TotalTime>
  <Words>594</Words>
  <Application>Microsoft Macintosh PowerPoint</Application>
  <PresentationFormat>Breedbeeld</PresentationFormat>
  <Paragraphs>164</Paragraphs>
  <Slides>27</Slides>
  <Notes>24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32" baseType="lpstr">
      <vt:lpstr>Arial</vt:lpstr>
      <vt:lpstr>Calibri</vt:lpstr>
      <vt:lpstr>Montserrat ExtraLight</vt:lpstr>
      <vt:lpstr>Montserrat SemiBold</vt:lpstr>
      <vt:lpstr>Kantoorthema</vt:lpstr>
      <vt:lpstr>PowerPoint-presentatie</vt:lpstr>
      <vt:lpstr>PowerPoint-presentatie</vt:lpstr>
      <vt:lpstr>De basis – inhoud presentatie</vt:lpstr>
      <vt:lpstr>Welk type hersentumoren bij volwassen? </vt:lpstr>
      <vt:lpstr>groei normale cellen </vt:lpstr>
      <vt:lpstr>Hoe ontstaat een tumor? </vt:lpstr>
      <vt:lpstr>Hoger risico op ontstaan hersentumoren?</vt:lpstr>
      <vt:lpstr>Mobiele telefonie: geen verhoogd risico op hersentumoren</vt:lpstr>
      <vt:lpstr>Klachten bij hersentumoren </vt:lpstr>
      <vt:lpstr>Hoofdpijn</vt:lpstr>
      <vt:lpstr>Type klachten bepaald door hersengebied</vt:lpstr>
      <vt:lpstr>Hersengebieden: frontaalkwab</vt:lpstr>
      <vt:lpstr>Hersengebieden: parietaalkwab </vt:lpstr>
      <vt:lpstr>Hersengebieden: temporaalkwab </vt:lpstr>
      <vt:lpstr>Hersengebieden: occipitaalkwab </vt:lpstr>
      <vt:lpstr>Epileptische aanvallen: plotselinge toename electrische activiteit  in hersenen</vt:lpstr>
      <vt:lpstr>Hoe stel je de diagnose hersentumor? </vt:lpstr>
      <vt:lpstr>Operatie hersentumor: biopt of resectie? </vt:lpstr>
      <vt:lpstr>Belangrijk bij resectie </vt:lpstr>
      <vt:lpstr>Patholoog beoordeelt tumorweefsel onder microscoop</vt:lpstr>
      <vt:lpstr>Wat is het tumortype? </vt:lpstr>
      <vt:lpstr>Multidisciplinair overleg (MDO)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Dieta Brandsma</dc:creator>
  <cp:lastModifiedBy>Jennifer Gjertsen</cp:lastModifiedBy>
  <cp:revision>78</cp:revision>
  <dcterms:modified xsi:type="dcterms:W3CDTF">2026-03-20T20:24:17Z</dcterms:modified>
</cp:coreProperties>
</file>